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  <p:sldMasterId id="2147483720" r:id="rId5"/>
  </p:sldMasterIdLst>
  <p:notesMasterIdLst>
    <p:notesMasterId r:id="rId14"/>
  </p:notesMasterIdLst>
  <p:handoutMasterIdLst>
    <p:handoutMasterId r:id="rId15"/>
  </p:handoutMasterIdLst>
  <p:sldIdLst>
    <p:sldId id="314" r:id="rId6"/>
    <p:sldId id="332" r:id="rId7"/>
    <p:sldId id="315" r:id="rId8"/>
    <p:sldId id="316" r:id="rId9"/>
    <p:sldId id="328" r:id="rId10"/>
    <p:sldId id="331" r:id="rId11"/>
    <p:sldId id="301" r:id="rId12"/>
    <p:sldId id="30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311"/>
    <a:srgbClr val="150323"/>
    <a:srgbClr val="600860"/>
    <a:srgbClr val="740A74"/>
    <a:srgbClr val="6A0A51"/>
    <a:srgbClr val="7B0B5E"/>
    <a:srgbClr val="23031B"/>
    <a:srgbClr val="118114"/>
    <a:srgbClr val="100323"/>
    <a:srgbClr val="110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5388" autoAdjust="0"/>
  </p:normalViewPr>
  <p:slideViewPr>
    <p:cSldViewPr snapToGrid="0">
      <p:cViewPr varScale="1">
        <p:scale>
          <a:sx n="119" d="100"/>
          <a:sy n="119" d="100"/>
        </p:scale>
        <p:origin x="120" y="384"/>
      </p:cViewPr>
      <p:guideLst>
        <p:guide orient="horz" pos="3362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modSld modMainMaster">
      <pc:chgData name="Fake Test User" userId="SID-0" providerId="Test" clId="FakeClientId" dt="2024-03-14T03:07:00.306" v="11" actId="790"/>
      <pc:docMkLst>
        <pc:docMk/>
      </pc:docMkLst>
      <pc:sldChg chg="modSp mod">
        <pc:chgData name="Fake Test User" userId="SID-0" providerId="Test" clId="FakeClientId" dt="2024-03-14T03:07:00.306" v="11" actId="790"/>
        <pc:sldMkLst>
          <pc:docMk/>
          <pc:sldMk cId="2945390068" sldId="314"/>
        </pc:sldMkLst>
        <pc:spChg chg="mod">
          <ac:chgData name="Fake Test User" userId="SID-0" providerId="Test" clId="FakeClientId" dt="2024-03-14T03:07:00.306" v="11" actId="790"/>
          <ac:spMkLst>
            <pc:docMk/>
            <pc:sldMk cId="2945390068" sldId="314"/>
            <ac:spMk id="2" creationId="{35440D96-BFFB-05BD-30ED-0352500CD058}"/>
          </ac:spMkLst>
        </pc:spChg>
      </pc:sldChg>
      <pc:sldChg chg="modSp mod">
        <pc:chgData name="Fake Test User" userId="SID-0" providerId="Test" clId="FakeClientId" dt="2024-03-14T03:06:33.045" v="9" actId="14100"/>
        <pc:sldMkLst>
          <pc:docMk/>
          <pc:sldMk cId="1760417424" sldId="319"/>
        </pc:sldMkLst>
        <pc:spChg chg="mod">
          <ac:chgData name="Fake Test User" userId="SID-0" providerId="Test" clId="FakeClientId" dt="2024-03-14T03:06:33.045" v="9" actId="14100"/>
          <ac:spMkLst>
            <pc:docMk/>
            <pc:sldMk cId="1760417424" sldId="319"/>
            <ac:spMk id="2" creationId="{14808221-C29B-07A3-B569-B8B466B1020B}"/>
          </ac:spMkLst>
        </pc:spChg>
      </pc:sldChg>
      <pc:sldChg chg="modSp mod">
        <pc:chgData name="Fake Test User" userId="SID-0" providerId="Test" clId="FakeClientId" dt="2024-03-14T02:58:56.280" v="8" actId="14734"/>
        <pc:sldMkLst>
          <pc:docMk/>
          <pc:sldMk cId="2149261472" sldId="323"/>
        </pc:sldMkLst>
        <pc:graphicFrameChg chg="mod modGraphic">
          <ac:chgData name="Fake Test User" userId="SID-0" providerId="Test" clId="FakeClientId" dt="2024-03-14T02:58:56.280" v="8" actId="14734"/>
          <ac:graphicFrameMkLst>
            <pc:docMk/>
            <pc:sldMk cId="2149261472" sldId="323"/>
            <ac:graphicFrameMk id="6" creationId="{2EE5D6E7-8306-54E8-220A-099D3B755FFE}"/>
          </ac:graphicFrameMkLst>
        </pc:graphicFrameChg>
      </pc:sldChg>
      <pc:sldChg chg="modSp mod">
        <pc:chgData name="Fake Test User" userId="SID-0" providerId="Test" clId="FakeClientId" dt="2024-03-14T02:58:33.811" v="1" actId="14100"/>
        <pc:sldMkLst>
          <pc:docMk/>
          <pc:sldMk cId="2398406067" sldId="324"/>
        </pc:sldMkLst>
        <pc:spChg chg="mod">
          <ac:chgData name="Fake Test User" userId="SID-0" providerId="Test" clId="FakeClientId" dt="2024-03-14T02:58:33.811" v="1" actId="14100"/>
          <ac:spMkLst>
            <pc:docMk/>
            <pc:sldMk cId="2398406067" sldId="324"/>
            <ac:spMk id="4" creationId="{3735AC68-D86C-E73B-5402-F22C9F54DC0C}"/>
          </ac:spMkLst>
        </pc:spChg>
      </pc:sldChg>
      <pc:sldMasterChg chg="mod">
        <pc:chgData name="Fake Test User" userId="SID-0" providerId="Test" clId="FakeClientId" dt="2024-03-14T02:53:35.777" v="0" actId="2711"/>
        <pc:sldMasterMkLst>
          <pc:docMk/>
          <pc:sldMasterMk cId="1928452137" sldId="2147483666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AEF3960-21C3-437A-8872-5CF9241DE9E6}" type="datetime1">
              <a:rPr lang="ru-RU" smtClean="0"/>
              <a:t>17.11.2024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47E79353-2898-40D4-97DB-0A6C00999803}" type="datetime1">
              <a:rPr lang="ru-RU" smtClean="0"/>
              <a:pPr/>
              <a:t>17.11.2024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4B9A9E5-4F7F-4A7D-9DE1-8992323292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94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595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3" name="Заполнитель таблицы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ru-RU" sz="2000"/>
            </a:lvl1pPr>
          </a:lstStyle>
          <a:p>
            <a:pPr rtl="0"/>
            <a:r>
              <a:rPr lang="ru-RU" dirty="0"/>
              <a:t>Щелкните значок, чтобы вставить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ru-RU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ru-RU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ru-RU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ru-RU" sz="1600" b="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Заполнитель таблицы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ru-RU" sz="2400"/>
            </a:lvl1pPr>
          </a:lstStyle>
          <a:p>
            <a:pPr rtl="0"/>
            <a:r>
              <a:rPr lang="ru-RU" dirty="0"/>
              <a:t>Щелкните значок, чтобы добавить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ru-RU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75912F-EB2E-7D45-91D1-56C338FD0C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  <a14:imgEffect>
                      <a14:brightnessContrast brigh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8878" y="300663"/>
            <a:ext cx="3624848" cy="319230"/>
          </a:xfrm>
          <a:prstGeom prst="rect">
            <a:avLst/>
          </a:prstGeom>
          <a:noFill/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647436-01C6-6D4D-974C-9E719FED4B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555211" y="277694"/>
            <a:ext cx="1160816" cy="4316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136F7E-B10E-EE45-8749-D16CB7E7FD8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443495" y="136749"/>
            <a:ext cx="9918881" cy="9474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1C6B0-AE45-0443-A71F-C1E57AB9ECB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181337A2-E420-674B-AF07-C5DC2BA12A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518" y="963084"/>
            <a:ext cx="5907497" cy="688378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697"/>
            </a:lvl1pPr>
          </a:lstStyle>
          <a:p>
            <a:pPr lvl="0"/>
            <a:r>
              <a:rPr lang="ru-RU" dirty="0"/>
              <a:t>Образец подзаголовка</a:t>
            </a:r>
          </a:p>
          <a:p>
            <a:pPr lvl="0"/>
            <a:endParaRPr lang="ru-RU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E0D160D-A8F2-9746-82B2-DF760B97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18" y="312349"/>
            <a:ext cx="5907497" cy="55217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25F09C31-925C-7C42-B025-EE46AF70A0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517" y="4401103"/>
            <a:ext cx="2507408" cy="1274618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212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1A7303-58E2-D643-8654-4CE3CDD6A66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2979" y="2393757"/>
            <a:ext cx="1297759" cy="12979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12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F4ACFC93-6EE1-0545-AB5D-2AA612F3EF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17" y="4013175"/>
            <a:ext cx="2507408" cy="266007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697" b="1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FAAF74B4-50BB-4C47-AE2D-5CFD665532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848" y="4401103"/>
            <a:ext cx="2507408" cy="1274618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212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74135ABC-39DF-C84C-9E74-CD31114C4C7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23310" y="2393757"/>
            <a:ext cx="1297759" cy="12979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12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49455812-9A6F-1A42-AC06-36E3D8CA32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2848" y="4013175"/>
            <a:ext cx="2507408" cy="266007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697" b="1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57C0AD6E-F1D7-A149-A0FC-DAF36E1FDE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3179" y="4401103"/>
            <a:ext cx="2507408" cy="1274618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212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EB2CE1F9-D25E-5543-8864-3A9687FC35C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3641" y="2393757"/>
            <a:ext cx="1297759" cy="12979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12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EA195AAF-3E42-0347-9095-DF2A73CA7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03179" y="4013175"/>
            <a:ext cx="2507408" cy="266007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697" b="1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A8701132-B8B8-DE40-81BE-06BA5765DE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83511" y="4401103"/>
            <a:ext cx="2507408" cy="1274618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212"/>
            </a:lvl1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:a16="http://schemas.microsoft.com/office/drawing/2014/main" id="{7E432881-2541-8845-BCC6-E44649FE26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83972" y="2393757"/>
            <a:ext cx="1297759" cy="12979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12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F74A8EF0-3118-354B-A16C-3B709AC281A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83511" y="4013175"/>
            <a:ext cx="2507408" cy="266007"/>
          </a:xfrm>
          <a:prstGeom prst="rect">
            <a:avLst/>
          </a:prstGeom>
        </p:spPr>
        <p:txBody>
          <a:bodyPr lIns="0" tIns="0" rIns="0" bIns="0"/>
          <a:lstStyle>
            <a:lvl1pPr marL="9622" indent="0">
              <a:buNone/>
              <a:tabLst/>
              <a:defRPr sz="1697" b="1"/>
            </a:lvl1pPr>
          </a:lstStyle>
          <a:p>
            <a:pPr lvl="0"/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912746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на 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199"/>
            <a:ext cx="11731752" cy="1176055"/>
          </a:xfrm>
        </p:spPr>
        <p:txBody>
          <a:bodyPr rtlCol="0"/>
          <a:lstStyle>
            <a:lvl1pPr>
              <a:defRPr lang="ru-RU" baseline="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E4AF8E1-6D3D-7A31-0DD3-7B583B8218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320120" y="2020391"/>
            <a:ext cx="9378501" cy="2410190"/>
            <a:chOff x="1320120" y="2020391"/>
            <a:chExt cx="9378501" cy="2410190"/>
          </a:xfrm>
        </p:grpSpPr>
        <p:sp>
          <p:nvSpPr>
            <p:cNvPr id="8" name="Полилиния: Фигура 7" descr="временная шкала ">
              <a:extLst>
                <a:ext uri="{FF2B5EF4-FFF2-40B4-BE49-F238E27FC236}">
                  <a16:creationId xmlns:a16="http://schemas.microsoft.com/office/drawing/2014/main" id="{95FFD2E4-8235-F2BF-A205-9D552619322C}"/>
                </a:ext>
              </a:extLst>
            </p:cNvPr>
            <p:cNvSpPr/>
            <p:nvPr/>
          </p:nvSpPr>
          <p:spPr>
            <a:xfrm flipH="1" flipV="1">
              <a:off x="1392439" y="2020391"/>
              <a:ext cx="9252295" cy="2410190"/>
            </a:xfrm>
            <a:custGeom>
              <a:avLst/>
              <a:gdLst>
                <a:gd name="connsiteX0" fmla="*/ 1192508 w 9252295"/>
                <a:gd name="connsiteY0" fmla="*/ 2410190 h 2410190"/>
                <a:gd name="connsiteX1" fmla="*/ 0 w 9252295"/>
                <a:gd name="connsiteY1" fmla="*/ 1217682 h 2410190"/>
                <a:gd name="connsiteX2" fmla="*/ 1107 w 9252295"/>
                <a:gd name="connsiteY2" fmla="*/ 1206703 h 2410190"/>
                <a:gd name="connsiteX3" fmla="*/ 96158 w 9252295"/>
                <a:gd name="connsiteY3" fmla="*/ 1206703 h 2410190"/>
                <a:gd name="connsiteX4" fmla="*/ 95051 w 9252295"/>
                <a:gd name="connsiteY4" fmla="*/ 1217682 h 2410190"/>
                <a:gd name="connsiteX5" fmla="*/ 1192508 w 9252295"/>
                <a:gd name="connsiteY5" fmla="*/ 2315139 h 2410190"/>
                <a:gd name="connsiteX6" fmla="*/ 2289965 w 9252295"/>
                <a:gd name="connsiteY6" fmla="*/ 1217682 h 2410190"/>
                <a:gd name="connsiteX7" fmla="*/ 2289554 w 9252295"/>
                <a:gd name="connsiteY7" fmla="*/ 1209531 h 2410190"/>
                <a:gd name="connsiteX8" fmla="*/ 2290085 w 9252295"/>
                <a:gd name="connsiteY8" fmla="*/ 1209531 h 2410190"/>
                <a:gd name="connsiteX9" fmla="*/ 2295831 w 9252295"/>
                <a:gd name="connsiteY9" fmla="*/ 1095755 h 2410190"/>
                <a:gd name="connsiteX10" fmla="*/ 3482182 w 9252295"/>
                <a:gd name="connsiteY10" fmla="*/ 25174 h 2410190"/>
                <a:gd name="connsiteX11" fmla="*/ 4668533 w 9252295"/>
                <a:gd name="connsiteY11" fmla="*/ 1095755 h 2410190"/>
                <a:gd name="connsiteX12" fmla="*/ 4674278 w 9252295"/>
                <a:gd name="connsiteY12" fmla="*/ 1209531 h 2410190"/>
                <a:gd name="connsiteX13" fmla="*/ 4673516 w 9252295"/>
                <a:gd name="connsiteY13" fmla="*/ 1209531 h 2410190"/>
                <a:gd name="connsiteX14" fmla="*/ 4678322 w 9252295"/>
                <a:gd name="connsiteY14" fmla="*/ 1304717 h 2410190"/>
                <a:gd name="connsiteX15" fmla="*/ 5770114 w 9252295"/>
                <a:gd name="connsiteY15" fmla="*/ 2289966 h 2410190"/>
                <a:gd name="connsiteX16" fmla="*/ 6861904 w 9252295"/>
                <a:gd name="connsiteY16" fmla="*/ 1304717 h 2410190"/>
                <a:gd name="connsiteX17" fmla="*/ 6867159 w 9252295"/>
                <a:gd name="connsiteY17" fmla="*/ 1200660 h 2410190"/>
                <a:gd name="connsiteX18" fmla="*/ 6867690 w 9252295"/>
                <a:gd name="connsiteY18" fmla="*/ 1200660 h 2410190"/>
                <a:gd name="connsiteX19" fmla="*/ 6867279 w 9252295"/>
                <a:gd name="connsiteY19" fmla="*/ 1192508 h 2410190"/>
                <a:gd name="connsiteX20" fmla="*/ 8059787 w 9252295"/>
                <a:gd name="connsiteY20" fmla="*/ 0 h 2410190"/>
                <a:gd name="connsiteX21" fmla="*/ 9252295 w 9252295"/>
                <a:gd name="connsiteY21" fmla="*/ 1192508 h 2410190"/>
                <a:gd name="connsiteX22" fmla="*/ 9251964 w 9252295"/>
                <a:gd name="connsiteY22" fmla="*/ 1195794 h 2410190"/>
                <a:gd name="connsiteX23" fmla="*/ 9156913 w 9252295"/>
                <a:gd name="connsiteY23" fmla="*/ 1195794 h 2410190"/>
                <a:gd name="connsiteX24" fmla="*/ 9157244 w 9252295"/>
                <a:gd name="connsiteY24" fmla="*/ 1192508 h 2410190"/>
                <a:gd name="connsiteX25" fmla="*/ 8059787 w 9252295"/>
                <a:gd name="connsiteY25" fmla="*/ 95051 h 2410190"/>
                <a:gd name="connsiteX26" fmla="*/ 6962330 w 9252295"/>
                <a:gd name="connsiteY26" fmla="*/ 1192508 h 2410190"/>
                <a:gd name="connsiteX27" fmla="*/ 6962741 w 9252295"/>
                <a:gd name="connsiteY27" fmla="*/ 1200660 h 2410190"/>
                <a:gd name="connsiteX28" fmla="*/ 6962209 w 9252295"/>
                <a:gd name="connsiteY28" fmla="*/ 1200660 h 2410190"/>
                <a:gd name="connsiteX29" fmla="*/ 6956464 w 9252295"/>
                <a:gd name="connsiteY29" fmla="*/ 1314435 h 2410190"/>
                <a:gd name="connsiteX30" fmla="*/ 5770114 w 9252295"/>
                <a:gd name="connsiteY30" fmla="*/ 2385016 h 2410190"/>
                <a:gd name="connsiteX31" fmla="*/ 4583763 w 9252295"/>
                <a:gd name="connsiteY31" fmla="*/ 1314435 h 2410190"/>
                <a:gd name="connsiteX32" fmla="*/ 4578017 w 9252295"/>
                <a:gd name="connsiteY32" fmla="*/ 1200660 h 2410190"/>
                <a:gd name="connsiteX33" fmla="*/ 4578780 w 9252295"/>
                <a:gd name="connsiteY33" fmla="*/ 1200660 h 2410190"/>
                <a:gd name="connsiteX34" fmla="*/ 4573974 w 9252295"/>
                <a:gd name="connsiteY34" fmla="*/ 1105474 h 2410190"/>
                <a:gd name="connsiteX35" fmla="*/ 3482182 w 9252295"/>
                <a:gd name="connsiteY35" fmla="*/ 120225 h 2410190"/>
                <a:gd name="connsiteX36" fmla="*/ 2390391 w 9252295"/>
                <a:gd name="connsiteY36" fmla="*/ 1105474 h 2410190"/>
                <a:gd name="connsiteX37" fmla="*/ 2385136 w 9252295"/>
                <a:gd name="connsiteY37" fmla="*/ 1209531 h 2410190"/>
                <a:gd name="connsiteX38" fmla="*/ 2384604 w 9252295"/>
                <a:gd name="connsiteY38" fmla="*/ 1209531 h 2410190"/>
                <a:gd name="connsiteX39" fmla="*/ 2385016 w 9252295"/>
                <a:gd name="connsiteY39" fmla="*/ 1217682 h 2410190"/>
                <a:gd name="connsiteX40" fmla="*/ 1192508 w 9252295"/>
                <a:gd name="connsiteY40" fmla="*/ 2410190 h 24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52295" h="2410190">
                  <a:moveTo>
                    <a:pt x="1192508" y="2410190"/>
                  </a:moveTo>
                  <a:cubicBezTo>
                    <a:pt x="533904" y="2410190"/>
                    <a:pt x="0" y="1876286"/>
                    <a:pt x="0" y="1217682"/>
                  </a:cubicBezTo>
                  <a:lnTo>
                    <a:pt x="1107" y="1206703"/>
                  </a:lnTo>
                  <a:lnTo>
                    <a:pt x="96158" y="1206703"/>
                  </a:lnTo>
                  <a:lnTo>
                    <a:pt x="95051" y="1217682"/>
                  </a:lnTo>
                  <a:cubicBezTo>
                    <a:pt x="95051" y="1823791"/>
                    <a:pt x="586400" y="2315139"/>
                    <a:pt x="1192508" y="2315139"/>
                  </a:cubicBezTo>
                  <a:cubicBezTo>
                    <a:pt x="1798616" y="2315139"/>
                    <a:pt x="2289965" y="1823791"/>
                    <a:pt x="2289965" y="1217682"/>
                  </a:cubicBezTo>
                  <a:lnTo>
                    <a:pt x="2289554" y="1209531"/>
                  </a:lnTo>
                  <a:lnTo>
                    <a:pt x="2290085" y="1209531"/>
                  </a:lnTo>
                  <a:lnTo>
                    <a:pt x="2295831" y="1095755"/>
                  </a:lnTo>
                  <a:cubicBezTo>
                    <a:pt x="2356899" y="494427"/>
                    <a:pt x="2864742" y="25174"/>
                    <a:pt x="3482182" y="25174"/>
                  </a:cubicBezTo>
                  <a:cubicBezTo>
                    <a:pt x="4099623" y="25174"/>
                    <a:pt x="4607465" y="494427"/>
                    <a:pt x="4668533" y="1095755"/>
                  </a:cubicBezTo>
                  <a:lnTo>
                    <a:pt x="4674278" y="1209531"/>
                  </a:lnTo>
                  <a:lnTo>
                    <a:pt x="4673516" y="1209531"/>
                  </a:lnTo>
                  <a:lnTo>
                    <a:pt x="4678322" y="1304717"/>
                  </a:lnTo>
                  <a:cubicBezTo>
                    <a:pt x="4734523" y="1858116"/>
                    <a:pt x="5201886" y="2289966"/>
                    <a:pt x="5770114" y="2289966"/>
                  </a:cubicBezTo>
                  <a:cubicBezTo>
                    <a:pt x="6338340" y="2289966"/>
                    <a:pt x="6805704" y="1858116"/>
                    <a:pt x="6861904" y="1304717"/>
                  </a:cubicBezTo>
                  <a:lnTo>
                    <a:pt x="6867159" y="1200660"/>
                  </a:lnTo>
                  <a:lnTo>
                    <a:pt x="6867690" y="1200660"/>
                  </a:lnTo>
                  <a:lnTo>
                    <a:pt x="6867279" y="1192508"/>
                  </a:lnTo>
                  <a:cubicBezTo>
                    <a:pt x="6867279" y="533905"/>
                    <a:pt x="7401183" y="0"/>
                    <a:pt x="8059787" y="0"/>
                  </a:cubicBezTo>
                  <a:cubicBezTo>
                    <a:pt x="8718390" y="0"/>
                    <a:pt x="9252295" y="533905"/>
                    <a:pt x="9252295" y="1192508"/>
                  </a:cubicBezTo>
                  <a:lnTo>
                    <a:pt x="9251964" y="1195794"/>
                  </a:lnTo>
                  <a:lnTo>
                    <a:pt x="9156913" y="1195794"/>
                  </a:lnTo>
                  <a:lnTo>
                    <a:pt x="9157244" y="1192508"/>
                  </a:lnTo>
                  <a:cubicBezTo>
                    <a:pt x="9157244" y="586400"/>
                    <a:pt x="8665895" y="95051"/>
                    <a:pt x="8059787" y="95051"/>
                  </a:cubicBezTo>
                  <a:cubicBezTo>
                    <a:pt x="7453679" y="95051"/>
                    <a:pt x="6962330" y="586400"/>
                    <a:pt x="6962330" y="1192508"/>
                  </a:cubicBezTo>
                  <a:lnTo>
                    <a:pt x="6962741" y="1200660"/>
                  </a:lnTo>
                  <a:lnTo>
                    <a:pt x="6962209" y="1200660"/>
                  </a:lnTo>
                  <a:lnTo>
                    <a:pt x="6956464" y="1314435"/>
                  </a:lnTo>
                  <a:cubicBezTo>
                    <a:pt x="6895396" y="1915764"/>
                    <a:pt x="6387554" y="2385016"/>
                    <a:pt x="5770114" y="2385016"/>
                  </a:cubicBezTo>
                  <a:cubicBezTo>
                    <a:pt x="5152672" y="2385016"/>
                    <a:pt x="4644831" y="1915764"/>
                    <a:pt x="4583763" y="1314435"/>
                  </a:cubicBezTo>
                  <a:lnTo>
                    <a:pt x="4578017" y="1200660"/>
                  </a:lnTo>
                  <a:lnTo>
                    <a:pt x="4578780" y="1200660"/>
                  </a:lnTo>
                  <a:lnTo>
                    <a:pt x="4573974" y="1105474"/>
                  </a:lnTo>
                  <a:cubicBezTo>
                    <a:pt x="4517772" y="552075"/>
                    <a:pt x="4050409" y="120225"/>
                    <a:pt x="3482182" y="120225"/>
                  </a:cubicBezTo>
                  <a:cubicBezTo>
                    <a:pt x="2913956" y="120225"/>
                    <a:pt x="2446592" y="552075"/>
                    <a:pt x="2390391" y="1105474"/>
                  </a:cubicBezTo>
                  <a:lnTo>
                    <a:pt x="2385136" y="1209531"/>
                  </a:lnTo>
                  <a:lnTo>
                    <a:pt x="2384604" y="1209531"/>
                  </a:lnTo>
                  <a:lnTo>
                    <a:pt x="2385016" y="1217682"/>
                  </a:lnTo>
                  <a:cubicBezTo>
                    <a:pt x="2385016" y="1876286"/>
                    <a:pt x="1851111" y="2410190"/>
                    <a:pt x="1192508" y="2410190"/>
                  </a:cubicBezTo>
                  <a:close/>
                </a:path>
              </a:pathLst>
            </a:custGeom>
            <a:gradFill flip="none" rotWithShape="1">
              <a:gsLst>
                <a:gs pos="61000">
                  <a:schemeClr val="accent6"/>
                </a:gs>
                <a:gs pos="39000">
                  <a:schemeClr val="accent5"/>
                </a:gs>
                <a:gs pos="18000">
                  <a:schemeClr val="accent4"/>
                </a:gs>
                <a:gs pos="92000">
                  <a:schemeClr val="accent3"/>
                </a:gs>
              </a:gsLst>
              <a:lin ang="10800000" scaled="0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4868E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9" name="Овал 8" descr="конечные точки временной шкалы">
              <a:extLst>
                <a:ext uri="{FF2B5EF4-FFF2-40B4-BE49-F238E27FC236}">
                  <a16:creationId xmlns:a16="http://schemas.microsoft.com/office/drawing/2014/main" id="{FD500365-FF2B-BD97-E160-2EE37926D791}"/>
                </a:ext>
              </a:extLst>
            </p:cNvPr>
            <p:cNvSpPr/>
            <p:nvPr/>
          </p:nvSpPr>
          <p:spPr>
            <a:xfrm>
              <a:off x="1320120" y="3149771"/>
              <a:ext cx="218092" cy="218092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10" name="Овал 9" descr="конечные точки временной шкалы">
              <a:extLst>
                <a:ext uri="{FF2B5EF4-FFF2-40B4-BE49-F238E27FC236}">
                  <a16:creationId xmlns:a16="http://schemas.microsoft.com/office/drawing/2014/main" id="{34C8CF17-1B0C-28D1-6E4D-5187FFFDCE2D}"/>
                </a:ext>
              </a:extLst>
            </p:cNvPr>
            <p:cNvSpPr/>
            <p:nvPr/>
          </p:nvSpPr>
          <p:spPr>
            <a:xfrm>
              <a:off x="10480529" y="3149771"/>
              <a:ext cx="218092" cy="21809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8AC32E-428F-9A0A-3195-B3423A2C93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0355" y="2660943"/>
            <a:ext cx="1161288" cy="116128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32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 sz="1600"/>
            </a:lvl2pPr>
            <a:lvl3pPr marL="914400" indent="0" algn="ctr">
              <a:buNone/>
              <a:defRPr lang="ru-RU" sz="1400"/>
            </a:lvl3pPr>
            <a:lvl4pPr marL="1371600" indent="0" algn="ctr">
              <a:buNone/>
              <a:defRPr lang="ru-RU" sz="1200"/>
            </a:lvl4pPr>
            <a:lvl5pPr marL="1828800" indent="0" algn="ctr">
              <a:buNone/>
              <a:defRPr lang="ru-RU" sz="1200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18" name="Текст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20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19" name="Текст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2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38A1666A-610A-35B4-038A-027C26F29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79505" y="2660943"/>
            <a:ext cx="1161288" cy="1161288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32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 sz="1600"/>
            </a:lvl2pPr>
            <a:lvl3pPr marL="914400" indent="0" algn="ctr">
              <a:buNone/>
              <a:defRPr lang="ru-RU" sz="1400"/>
            </a:lvl3pPr>
            <a:lvl4pPr marL="1371600" indent="0" algn="ctr">
              <a:buNone/>
              <a:defRPr lang="ru-RU" sz="1200"/>
            </a:lvl4pPr>
            <a:lvl5pPr marL="1828800" indent="0" algn="ctr">
              <a:buNone/>
              <a:defRPr lang="ru-RU" sz="1200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20" name="Текст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20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21" name="Текст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2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FDDA6AC-3BDE-259D-EBBE-6A7B12A217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8655" y="2660943"/>
            <a:ext cx="1161288" cy="1161288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32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 sz="1600"/>
            </a:lvl2pPr>
            <a:lvl3pPr marL="914400" indent="0" algn="ctr">
              <a:buNone/>
              <a:defRPr lang="ru-RU" sz="1400"/>
            </a:lvl3pPr>
            <a:lvl4pPr marL="1371600" indent="0" algn="ctr">
              <a:buNone/>
              <a:defRPr lang="ru-RU" sz="1200"/>
            </a:lvl4pPr>
            <a:lvl5pPr marL="1828800" indent="0" algn="ctr">
              <a:buNone/>
              <a:defRPr lang="ru-RU" sz="1200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22" name="Текст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20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23" name="Текст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2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4DFBC172-3AC7-02D5-403B-5AB8BAB349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7805" y="2644842"/>
            <a:ext cx="1161288" cy="1161288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32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 sz="1600"/>
            </a:lvl2pPr>
            <a:lvl3pPr marL="914400" indent="0" algn="ctr">
              <a:buNone/>
              <a:defRPr lang="ru-RU" sz="1400"/>
            </a:lvl3pPr>
            <a:lvl4pPr marL="1371600" indent="0" algn="ctr">
              <a:buNone/>
              <a:defRPr lang="ru-RU" sz="1200"/>
            </a:lvl4pPr>
            <a:lvl5pPr marL="1828800" indent="0" algn="ctr">
              <a:buNone/>
              <a:defRPr lang="ru-RU" sz="1200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24" name="Текст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20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25" name="Текст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2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67949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ойная 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67390-01C5-4A4E-AF7F-79E8DB2B2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199"/>
            <a:ext cx="11731752" cy="1265567"/>
          </a:xfrm>
        </p:spPr>
        <p:txBody>
          <a:bodyPr rtlCol="0"/>
          <a:lstStyle>
            <a:lvl1pPr>
              <a:defRPr lang="ru-RU" cap="all" baseline="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069D12C-3F64-5612-65C0-30B87467635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9878" y="2585092"/>
            <a:ext cx="877824" cy="877824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34" name="Текст 48">
            <a:extLst>
              <a:ext uri="{FF2B5EF4-FFF2-40B4-BE49-F238E27FC236}">
                <a16:creationId xmlns:a16="http://schemas.microsoft.com/office/drawing/2014/main" id="{C6E48CAB-F1C0-4E71-9686-C02A967E9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181" y="4014522"/>
            <a:ext cx="1242313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35" name="Текст 50">
            <a:extLst>
              <a:ext uri="{FF2B5EF4-FFF2-40B4-BE49-F238E27FC236}">
                <a16:creationId xmlns:a16="http://schemas.microsoft.com/office/drawing/2014/main" id="{7C226081-D459-4A68-9B23-0C804E6A6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181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576D8A9-A8D2-9DDC-0F30-8189EA083D2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53150" y="2585092"/>
            <a:ext cx="877824" cy="877824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50" name="Текст 48">
            <a:extLst>
              <a:ext uri="{FF2B5EF4-FFF2-40B4-BE49-F238E27FC236}">
                <a16:creationId xmlns:a16="http://schemas.microsoft.com/office/drawing/2014/main" id="{C32AE455-05F0-44FA-98C4-73D9C60DF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9103" y="4014522"/>
            <a:ext cx="1270456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1" name="Текст 50">
            <a:extLst>
              <a:ext uri="{FF2B5EF4-FFF2-40B4-BE49-F238E27FC236}">
                <a16:creationId xmlns:a16="http://schemas.microsoft.com/office/drawing/2014/main" id="{3C3FB663-073E-458E-A31A-B15112A0D37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39102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6E6D2BAA-4D65-0445-B45C-617A021365A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1591" y="2585092"/>
            <a:ext cx="877824" cy="877824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52" name="Текст 48">
            <a:extLst>
              <a:ext uri="{FF2B5EF4-FFF2-40B4-BE49-F238E27FC236}">
                <a16:creationId xmlns:a16="http://schemas.microsoft.com/office/drawing/2014/main" id="{91332113-C9A3-4B1F-A973-C30104497D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2024" y="4014522"/>
            <a:ext cx="1241242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3" name="Текст 50">
            <a:extLst>
              <a:ext uri="{FF2B5EF4-FFF2-40B4-BE49-F238E27FC236}">
                <a16:creationId xmlns:a16="http://schemas.microsoft.com/office/drawing/2014/main" id="{CDAC2DE8-0B23-47D4-A121-018184C5D2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22023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499C3FA7-D6A4-3F9C-021F-BBFE172B3AB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24388" y="2585092"/>
            <a:ext cx="877824" cy="877824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54" name="Текст 48">
            <a:extLst>
              <a:ext uri="{FF2B5EF4-FFF2-40B4-BE49-F238E27FC236}">
                <a16:creationId xmlns:a16="http://schemas.microsoft.com/office/drawing/2014/main" id="{AE8613EE-32F0-4251-809B-6B9907E226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944" y="4014522"/>
            <a:ext cx="1241242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5" name="Текст 50">
            <a:extLst>
              <a:ext uri="{FF2B5EF4-FFF2-40B4-BE49-F238E27FC236}">
                <a16:creationId xmlns:a16="http://schemas.microsoft.com/office/drawing/2014/main" id="{6E9683DA-61F6-48A0-9453-C03FB97940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04943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64EC693F-BE91-85FE-44F0-EFE8F6DAC59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04180" y="2585092"/>
            <a:ext cx="877824" cy="877824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56" name="Текст 48">
            <a:extLst>
              <a:ext uri="{FF2B5EF4-FFF2-40B4-BE49-F238E27FC236}">
                <a16:creationId xmlns:a16="http://schemas.microsoft.com/office/drawing/2014/main" id="{53C09CD9-E6F6-4AA3-968A-491D1568E7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5230" y="4014522"/>
            <a:ext cx="1241242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7" name="Текст 50">
            <a:extLst>
              <a:ext uri="{FF2B5EF4-FFF2-40B4-BE49-F238E27FC236}">
                <a16:creationId xmlns:a16="http://schemas.microsoft.com/office/drawing/2014/main" id="{4457D5F2-D7AE-44A9-847A-D20086BCCC2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55229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FC3D5189-674F-A21F-1398-5FCFC7F642C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047452" y="2585092"/>
            <a:ext cx="877824" cy="877824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58" name="Текст 48">
            <a:extLst>
              <a:ext uri="{FF2B5EF4-FFF2-40B4-BE49-F238E27FC236}">
                <a16:creationId xmlns:a16="http://schemas.microsoft.com/office/drawing/2014/main" id="{4FBE8211-41BE-41C2-B826-94FD55BC0A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8150" y="4014522"/>
            <a:ext cx="1241241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9" name="Текст 50">
            <a:extLst>
              <a:ext uri="{FF2B5EF4-FFF2-40B4-BE49-F238E27FC236}">
                <a16:creationId xmlns:a16="http://schemas.microsoft.com/office/drawing/2014/main" id="{18C75666-F3E0-4AD7-8C05-FEFFEAE1D10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38150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4" name="Текст 17">
            <a:extLst>
              <a:ext uri="{FF2B5EF4-FFF2-40B4-BE49-F238E27FC236}">
                <a16:creationId xmlns:a16="http://schemas.microsoft.com/office/drawing/2014/main" id="{529910F4-ABB9-EC08-F4A5-4EA1F188DA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365893" y="2585092"/>
            <a:ext cx="877824" cy="877824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60" name="Текст 48">
            <a:extLst>
              <a:ext uri="{FF2B5EF4-FFF2-40B4-BE49-F238E27FC236}">
                <a16:creationId xmlns:a16="http://schemas.microsoft.com/office/drawing/2014/main" id="{66478F13-D9B8-4439-9B08-804CD6848E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21071" y="4014522"/>
            <a:ext cx="1241241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1" name="Текст 50">
            <a:extLst>
              <a:ext uri="{FF2B5EF4-FFF2-40B4-BE49-F238E27FC236}">
                <a16:creationId xmlns:a16="http://schemas.microsoft.com/office/drawing/2014/main" id="{08844405-957A-4970-A2B6-D161FED665F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21071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5" name="Текст 17">
            <a:extLst>
              <a:ext uri="{FF2B5EF4-FFF2-40B4-BE49-F238E27FC236}">
                <a16:creationId xmlns:a16="http://schemas.microsoft.com/office/drawing/2014/main" id="{DF1F1105-2FFE-7BE6-46FF-3A7630DE25C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718690" y="2585092"/>
            <a:ext cx="877824" cy="877824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62" name="Текст 48">
            <a:extLst>
              <a:ext uri="{FF2B5EF4-FFF2-40B4-BE49-F238E27FC236}">
                <a16:creationId xmlns:a16="http://schemas.microsoft.com/office/drawing/2014/main" id="{6F067D31-AE61-48F0-A497-1908DC77F0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703991" y="4014522"/>
            <a:ext cx="1241241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lang="ru-RU" sz="16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3" name="Текст 50">
            <a:extLst>
              <a:ext uri="{FF2B5EF4-FFF2-40B4-BE49-F238E27FC236}">
                <a16:creationId xmlns:a16="http://schemas.microsoft.com/office/drawing/2014/main" id="{5B4A526A-A40E-4B7D-94EC-5FDCAD2EAD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703991" y="4486178"/>
            <a:ext cx="1242313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3D517CA-018E-3538-2285-537DE6EF4C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9701" y="2331273"/>
            <a:ext cx="5587556" cy="1392649"/>
            <a:chOff x="259701" y="2331273"/>
            <a:chExt cx="5587556" cy="1392649"/>
          </a:xfrm>
        </p:grpSpPr>
        <p:sp>
          <p:nvSpPr>
            <p:cNvPr id="3" name="Полилиния: Фигура 2" descr="временная шкала ">
              <a:extLst>
                <a:ext uri="{FF2B5EF4-FFF2-40B4-BE49-F238E27FC236}">
                  <a16:creationId xmlns:a16="http://schemas.microsoft.com/office/drawing/2014/main" id="{AC2061C7-0EF4-4BE2-C9C9-6500F8654BB4}"/>
                </a:ext>
              </a:extLst>
            </p:cNvPr>
            <p:cNvSpPr/>
            <p:nvPr userDrawn="1"/>
          </p:nvSpPr>
          <p:spPr>
            <a:xfrm rot="10800000" flipV="1">
              <a:off x="340122" y="2331273"/>
              <a:ext cx="5431542" cy="1392649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66000">
                  <a:schemeClr val="accent6"/>
                </a:gs>
                <a:gs pos="42000">
                  <a:schemeClr val="accent5"/>
                </a:gs>
                <a:gs pos="8000">
                  <a:schemeClr val="accent4"/>
                </a:gs>
                <a:gs pos="9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8" name="Овал 7" descr="конечные точки временной шкалы">
              <a:extLst>
                <a:ext uri="{FF2B5EF4-FFF2-40B4-BE49-F238E27FC236}">
                  <a16:creationId xmlns:a16="http://schemas.microsoft.com/office/drawing/2014/main" id="{816FAAB1-A220-A22D-D72D-5780A2066406}"/>
                </a:ext>
              </a:extLst>
            </p:cNvPr>
            <p:cNvSpPr/>
            <p:nvPr userDrawn="1"/>
          </p:nvSpPr>
          <p:spPr>
            <a:xfrm>
              <a:off x="259701" y="2929878"/>
              <a:ext cx="190273" cy="19027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9" name="Овал 8" descr="конечные точки временной шкалы">
              <a:extLst>
                <a:ext uri="{FF2B5EF4-FFF2-40B4-BE49-F238E27FC236}">
                  <a16:creationId xmlns:a16="http://schemas.microsoft.com/office/drawing/2014/main" id="{8C990738-7209-3620-599F-A86F9BAE8273}"/>
                </a:ext>
              </a:extLst>
            </p:cNvPr>
            <p:cNvSpPr/>
            <p:nvPr userDrawn="1"/>
          </p:nvSpPr>
          <p:spPr>
            <a:xfrm>
              <a:off x="5666452" y="2934612"/>
              <a:ext cx="180805" cy="180805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BA45EEE-7A3F-07EF-B732-92E920EAA0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53949" y="2331273"/>
            <a:ext cx="5587556" cy="1392649"/>
            <a:chOff x="6353949" y="2331273"/>
            <a:chExt cx="5587556" cy="1392649"/>
          </a:xfrm>
        </p:grpSpPr>
        <p:sp>
          <p:nvSpPr>
            <p:cNvPr id="10" name="Полилиния: Фигура 9" descr="временная шкала ">
              <a:extLst>
                <a:ext uri="{FF2B5EF4-FFF2-40B4-BE49-F238E27FC236}">
                  <a16:creationId xmlns:a16="http://schemas.microsoft.com/office/drawing/2014/main" id="{D5C5C7B3-6DA0-3C02-38EE-ABFEE464A2BB}"/>
                </a:ext>
              </a:extLst>
            </p:cNvPr>
            <p:cNvSpPr/>
            <p:nvPr userDrawn="1"/>
          </p:nvSpPr>
          <p:spPr>
            <a:xfrm rot="10800000" flipV="1">
              <a:off x="6434370" y="2331273"/>
              <a:ext cx="5431542" cy="1392649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66000">
                  <a:schemeClr val="accent6"/>
                </a:gs>
                <a:gs pos="42000">
                  <a:schemeClr val="accent5"/>
                </a:gs>
                <a:gs pos="8000">
                  <a:schemeClr val="accent4"/>
                </a:gs>
                <a:gs pos="9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15" name="Овал 14" descr="конечные точки временной шкалы">
              <a:extLst>
                <a:ext uri="{FF2B5EF4-FFF2-40B4-BE49-F238E27FC236}">
                  <a16:creationId xmlns:a16="http://schemas.microsoft.com/office/drawing/2014/main" id="{03982E1B-FD3A-AC57-25DA-C20832A4C22F}"/>
                </a:ext>
              </a:extLst>
            </p:cNvPr>
            <p:cNvSpPr/>
            <p:nvPr userDrawn="1"/>
          </p:nvSpPr>
          <p:spPr>
            <a:xfrm>
              <a:off x="6353949" y="2929878"/>
              <a:ext cx="190273" cy="19027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16" name="Овал 15" descr="конечные точки временной шкалы">
              <a:extLst>
                <a:ext uri="{FF2B5EF4-FFF2-40B4-BE49-F238E27FC236}">
                  <a16:creationId xmlns:a16="http://schemas.microsoft.com/office/drawing/2014/main" id="{2CC14EE6-6330-4A96-A431-F23795BFEB4B}"/>
                </a:ext>
              </a:extLst>
            </p:cNvPr>
            <p:cNvSpPr/>
            <p:nvPr userDrawn="1"/>
          </p:nvSpPr>
          <p:spPr>
            <a:xfrm>
              <a:off x="11760700" y="2934612"/>
              <a:ext cx="180805" cy="180805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5476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ойная 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11859-7CC8-480B-BA0E-18BB16B3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200"/>
            <a:ext cx="11731752" cy="963580"/>
          </a:xfrm>
        </p:spPr>
        <p:txBody>
          <a:bodyPr rtlCol="0"/>
          <a:lstStyle>
            <a:lvl1pPr>
              <a:defRPr lang="ru-RU" cap="all" baseline="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0124243-35B7-C068-DE23-492108FABD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0708" y="1496310"/>
            <a:ext cx="1170522" cy="4672600"/>
            <a:chOff x="240708" y="1496310"/>
            <a:chExt cx="1170522" cy="4672600"/>
          </a:xfrm>
        </p:grpSpPr>
        <p:sp>
          <p:nvSpPr>
            <p:cNvPr id="7" name="Полилиния: Фигура 6" descr="временная шкала ">
              <a:extLst>
                <a:ext uri="{FF2B5EF4-FFF2-40B4-BE49-F238E27FC236}">
                  <a16:creationId xmlns:a16="http://schemas.microsoft.com/office/drawing/2014/main" id="{85E97D83-32EE-1082-8AC3-2D488569095E}"/>
                </a:ext>
              </a:extLst>
            </p:cNvPr>
            <p:cNvSpPr/>
            <p:nvPr userDrawn="1"/>
          </p:nvSpPr>
          <p:spPr>
            <a:xfrm rot="16200000" flipV="1">
              <a:off x="-1456639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8" name="Овал 7" descr="конечные точки временной шкалы">
              <a:extLst>
                <a:ext uri="{FF2B5EF4-FFF2-40B4-BE49-F238E27FC236}">
                  <a16:creationId xmlns:a16="http://schemas.microsoft.com/office/drawing/2014/main" id="{A68E7F3D-56B3-6400-38C6-48EA0FC2B65C}"/>
                </a:ext>
              </a:extLst>
            </p:cNvPr>
            <p:cNvSpPr/>
            <p:nvPr userDrawn="1"/>
          </p:nvSpPr>
          <p:spPr>
            <a:xfrm>
              <a:off x="74526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9" name="Овал 8" descr="конечные точки временной шкалы">
              <a:extLst>
                <a:ext uri="{FF2B5EF4-FFF2-40B4-BE49-F238E27FC236}">
                  <a16:creationId xmlns:a16="http://schemas.microsoft.com/office/drawing/2014/main" id="{A3B99CA7-DB66-357F-E082-9C19B50755E6}"/>
                </a:ext>
              </a:extLst>
            </p:cNvPr>
            <p:cNvSpPr/>
            <p:nvPr userDrawn="1"/>
          </p:nvSpPr>
          <p:spPr>
            <a:xfrm>
              <a:off x="74526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8439B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37EB441-7AC5-42B7-2BBE-D2AB4CEB7E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335188" y="1496310"/>
            <a:ext cx="1170522" cy="4672600"/>
            <a:chOff x="4335188" y="1496310"/>
            <a:chExt cx="1170522" cy="4672600"/>
          </a:xfrm>
        </p:grpSpPr>
        <p:sp>
          <p:nvSpPr>
            <p:cNvPr id="14" name="Полилиния: Фигура 13" descr="временная шкала ">
              <a:extLst>
                <a:ext uri="{FF2B5EF4-FFF2-40B4-BE49-F238E27FC236}">
                  <a16:creationId xmlns:a16="http://schemas.microsoft.com/office/drawing/2014/main" id="{3D5A0C1A-E309-F54E-56B1-C83E716B076E}"/>
                </a:ext>
              </a:extLst>
            </p:cNvPr>
            <p:cNvSpPr/>
            <p:nvPr userDrawn="1"/>
          </p:nvSpPr>
          <p:spPr>
            <a:xfrm rot="16200000" flipV="1">
              <a:off x="2637841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15" name="Овал 14" descr="конечные точки временной шкалы">
              <a:extLst>
                <a:ext uri="{FF2B5EF4-FFF2-40B4-BE49-F238E27FC236}">
                  <a16:creationId xmlns:a16="http://schemas.microsoft.com/office/drawing/2014/main" id="{C320BD29-7F24-E436-41ED-2FB6B09FFA7D}"/>
                </a:ext>
              </a:extLst>
            </p:cNvPr>
            <p:cNvSpPr/>
            <p:nvPr userDrawn="1"/>
          </p:nvSpPr>
          <p:spPr>
            <a:xfrm>
              <a:off x="483974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16" name="Овал 15" descr="конечные точки временной шкалы">
              <a:extLst>
                <a:ext uri="{FF2B5EF4-FFF2-40B4-BE49-F238E27FC236}">
                  <a16:creationId xmlns:a16="http://schemas.microsoft.com/office/drawing/2014/main" id="{25CD3A00-642F-F865-8DF5-9FCA90EBD24F}"/>
                </a:ext>
              </a:extLst>
            </p:cNvPr>
            <p:cNvSpPr/>
            <p:nvPr userDrawn="1"/>
          </p:nvSpPr>
          <p:spPr>
            <a:xfrm>
              <a:off x="483974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8439B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EC1A445-4A1E-0E9A-C43A-7286C5F44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58548" y="1496310"/>
            <a:ext cx="1170522" cy="4672600"/>
            <a:chOff x="8358548" y="1496310"/>
            <a:chExt cx="1170522" cy="4672600"/>
          </a:xfrm>
        </p:grpSpPr>
        <p:sp>
          <p:nvSpPr>
            <p:cNvPr id="21" name="Полилиния: Фигура 20" descr="временная шкала ">
              <a:extLst>
                <a:ext uri="{FF2B5EF4-FFF2-40B4-BE49-F238E27FC236}">
                  <a16:creationId xmlns:a16="http://schemas.microsoft.com/office/drawing/2014/main" id="{4952EE22-E795-2FC7-052C-2BD82A656C94}"/>
                </a:ext>
              </a:extLst>
            </p:cNvPr>
            <p:cNvSpPr/>
            <p:nvPr userDrawn="1"/>
          </p:nvSpPr>
          <p:spPr>
            <a:xfrm rot="16200000" flipV="1">
              <a:off x="6661201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22" name="Овал 21" descr="конечные точки временной шкалы">
              <a:extLst>
                <a:ext uri="{FF2B5EF4-FFF2-40B4-BE49-F238E27FC236}">
                  <a16:creationId xmlns:a16="http://schemas.microsoft.com/office/drawing/2014/main" id="{8D2BA49E-8E76-1626-C082-0F0B29E6A6C1}"/>
                </a:ext>
              </a:extLst>
            </p:cNvPr>
            <p:cNvSpPr/>
            <p:nvPr userDrawn="1"/>
          </p:nvSpPr>
          <p:spPr>
            <a:xfrm>
              <a:off x="886310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  <p:sp>
          <p:nvSpPr>
            <p:cNvPr id="23" name="Овал 22" descr="конечные точки временной шкалы">
              <a:extLst>
                <a:ext uri="{FF2B5EF4-FFF2-40B4-BE49-F238E27FC236}">
                  <a16:creationId xmlns:a16="http://schemas.microsoft.com/office/drawing/2014/main" id="{870CE816-FC7D-CDF1-F5DD-D83DDC380C90}"/>
                </a:ext>
              </a:extLst>
            </p:cNvPr>
            <p:cNvSpPr/>
            <p:nvPr userDrawn="1"/>
          </p:nvSpPr>
          <p:spPr>
            <a:xfrm>
              <a:off x="886310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8439B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endParaRPr>
            </a:p>
          </p:txBody>
        </p:sp>
      </p:grpSp>
      <p:sp>
        <p:nvSpPr>
          <p:cNvPr id="24" name="Текст 17">
            <a:extLst>
              <a:ext uri="{FF2B5EF4-FFF2-40B4-BE49-F238E27FC236}">
                <a16:creationId xmlns:a16="http://schemas.microsoft.com/office/drawing/2014/main" id="{FF44018C-13EE-748B-B820-E02F62C1B2B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7578" y="1709039"/>
            <a:ext cx="804672" cy="804672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25" name="Текст 17">
            <a:extLst>
              <a:ext uri="{FF2B5EF4-FFF2-40B4-BE49-F238E27FC236}">
                <a16:creationId xmlns:a16="http://schemas.microsoft.com/office/drawing/2014/main" id="{BAF4CB08-A110-AEA1-5307-2871FEE2CA1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17578" y="2854501"/>
            <a:ext cx="804672" cy="804672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26" name="Текст 17">
            <a:extLst>
              <a:ext uri="{FF2B5EF4-FFF2-40B4-BE49-F238E27FC236}">
                <a16:creationId xmlns:a16="http://schemas.microsoft.com/office/drawing/2014/main" id="{A9174361-1319-57DB-45D4-13BE0DB1827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7578" y="3988708"/>
            <a:ext cx="804672" cy="804672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27" name="Текст 17">
            <a:extLst>
              <a:ext uri="{FF2B5EF4-FFF2-40B4-BE49-F238E27FC236}">
                <a16:creationId xmlns:a16="http://schemas.microsoft.com/office/drawing/2014/main" id="{C5889C5B-72CA-D335-92AD-FCB9FEDAB85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7578" y="5122915"/>
            <a:ext cx="804672" cy="804672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14742123-85C4-4775-80AC-721BD7C1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0060" y="1776098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1" name="Текст 50">
            <a:extLst>
              <a:ext uri="{FF2B5EF4-FFF2-40B4-BE49-F238E27FC236}">
                <a16:creationId xmlns:a16="http://schemas.microsoft.com/office/drawing/2014/main" id="{E1001174-581F-41A6-864B-D3BE932C2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80060" y="2111375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56" name="Текст 48">
            <a:extLst>
              <a:ext uri="{FF2B5EF4-FFF2-40B4-BE49-F238E27FC236}">
                <a16:creationId xmlns:a16="http://schemas.microsoft.com/office/drawing/2014/main" id="{F6AF03D4-E441-4447-876C-A1B030223E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0060" y="2914739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7" name="Текст 50">
            <a:extLst>
              <a:ext uri="{FF2B5EF4-FFF2-40B4-BE49-F238E27FC236}">
                <a16:creationId xmlns:a16="http://schemas.microsoft.com/office/drawing/2014/main" id="{679D428E-9700-4E19-8364-70006C3E76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0060" y="3254810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62" name="Текст 48">
            <a:extLst>
              <a:ext uri="{FF2B5EF4-FFF2-40B4-BE49-F238E27FC236}">
                <a16:creationId xmlns:a16="http://schemas.microsoft.com/office/drawing/2014/main" id="{563D0C18-5125-4D0F-B46D-76AE182B3F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80060" y="4057987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3" name="Текст 50">
            <a:extLst>
              <a:ext uri="{FF2B5EF4-FFF2-40B4-BE49-F238E27FC236}">
                <a16:creationId xmlns:a16="http://schemas.microsoft.com/office/drawing/2014/main" id="{10634501-CE83-42B9-8572-5C6B737108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80060" y="4392591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68" name="Текст 48">
            <a:extLst>
              <a:ext uri="{FF2B5EF4-FFF2-40B4-BE49-F238E27FC236}">
                <a16:creationId xmlns:a16="http://schemas.microsoft.com/office/drawing/2014/main" id="{120E072F-4FF5-422F-B7FD-BE3DF02601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0060" y="5231920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9" name="Текст 50">
            <a:extLst>
              <a:ext uri="{FF2B5EF4-FFF2-40B4-BE49-F238E27FC236}">
                <a16:creationId xmlns:a16="http://schemas.microsoft.com/office/drawing/2014/main" id="{E73E6162-F4E3-4F6D-BA12-6B5918E23B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80060" y="5566524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28" name="Текст 17">
            <a:extLst>
              <a:ext uri="{FF2B5EF4-FFF2-40B4-BE49-F238E27FC236}">
                <a16:creationId xmlns:a16="http://schemas.microsoft.com/office/drawing/2014/main" id="{D7DE5D79-599D-DFB8-ABE9-922A0E8FCF9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50887" y="1709039"/>
            <a:ext cx="804672" cy="804672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29" name="Текст 17">
            <a:extLst>
              <a:ext uri="{FF2B5EF4-FFF2-40B4-BE49-F238E27FC236}">
                <a16:creationId xmlns:a16="http://schemas.microsoft.com/office/drawing/2014/main" id="{C3CA893D-4ACF-DFF1-9805-37620DBE00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550887" y="2854501"/>
            <a:ext cx="804672" cy="804672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30" name="Текст 17">
            <a:extLst>
              <a:ext uri="{FF2B5EF4-FFF2-40B4-BE49-F238E27FC236}">
                <a16:creationId xmlns:a16="http://schemas.microsoft.com/office/drawing/2014/main" id="{1547E96D-DC67-55BA-2A08-4A74F1C63C2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50887" y="3988708"/>
            <a:ext cx="804672" cy="804672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31" name="Текст 17">
            <a:extLst>
              <a:ext uri="{FF2B5EF4-FFF2-40B4-BE49-F238E27FC236}">
                <a16:creationId xmlns:a16="http://schemas.microsoft.com/office/drawing/2014/main" id="{FA1E7B28-3ADC-1890-14E4-6F9A13C95C0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50887" y="5122915"/>
            <a:ext cx="804672" cy="804672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52" name="Текст 48">
            <a:extLst>
              <a:ext uri="{FF2B5EF4-FFF2-40B4-BE49-F238E27FC236}">
                <a16:creationId xmlns:a16="http://schemas.microsoft.com/office/drawing/2014/main" id="{2B649793-2AFC-43EE-8172-0EAB326F11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4540" y="1776098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3" name="Текст 50">
            <a:extLst>
              <a:ext uri="{FF2B5EF4-FFF2-40B4-BE49-F238E27FC236}">
                <a16:creationId xmlns:a16="http://schemas.microsoft.com/office/drawing/2014/main" id="{5B27745F-27CA-45D0-BE8E-A9C3B168F4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4540" y="2111375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58" name="Текст 48">
            <a:extLst>
              <a:ext uri="{FF2B5EF4-FFF2-40B4-BE49-F238E27FC236}">
                <a16:creationId xmlns:a16="http://schemas.microsoft.com/office/drawing/2014/main" id="{5B64A0D9-EA5C-4EC1-981A-0FD223A62F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4540" y="2914739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9" name="Текст 50">
            <a:extLst>
              <a:ext uri="{FF2B5EF4-FFF2-40B4-BE49-F238E27FC236}">
                <a16:creationId xmlns:a16="http://schemas.microsoft.com/office/drawing/2014/main" id="{7F9CD6F4-7AEE-42A4-B26D-96BE3E9003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4540" y="3254810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64" name="Текст 48">
            <a:extLst>
              <a:ext uri="{FF2B5EF4-FFF2-40B4-BE49-F238E27FC236}">
                <a16:creationId xmlns:a16="http://schemas.microsoft.com/office/drawing/2014/main" id="{54844B85-1B28-4340-AA8C-10A0C2A36C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4540" y="4057987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5" name="Текст 50">
            <a:extLst>
              <a:ext uri="{FF2B5EF4-FFF2-40B4-BE49-F238E27FC236}">
                <a16:creationId xmlns:a16="http://schemas.microsoft.com/office/drawing/2014/main" id="{31BB84F0-3823-46DB-BCEF-5EF3F8E680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74540" y="4392591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70" name="Текст 48">
            <a:extLst>
              <a:ext uri="{FF2B5EF4-FFF2-40B4-BE49-F238E27FC236}">
                <a16:creationId xmlns:a16="http://schemas.microsoft.com/office/drawing/2014/main" id="{C9938F8E-67A2-401C-882C-ED04C7E522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4540" y="5231920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71" name="Текст 50">
            <a:extLst>
              <a:ext uri="{FF2B5EF4-FFF2-40B4-BE49-F238E27FC236}">
                <a16:creationId xmlns:a16="http://schemas.microsoft.com/office/drawing/2014/main" id="{E683DBE3-DCA5-4538-A253-E60ED2C4B6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74540" y="5566524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32" name="Текст 17">
            <a:extLst>
              <a:ext uri="{FF2B5EF4-FFF2-40B4-BE49-F238E27FC236}">
                <a16:creationId xmlns:a16="http://schemas.microsoft.com/office/drawing/2014/main" id="{B373CF34-717A-BA57-91E4-2577FD317FE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4917" y="1709039"/>
            <a:ext cx="804672" cy="804672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1-й кв.</a:t>
            </a:r>
          </a:p>
        </p:txBody>
      </p:sp>
      <p:sp>
        <p:nvSpPr>
          <p:cNvPr id="33" name="Текст 17">
            <a:extLst>
              <a:ext uri="{FF2B5EF4-FFF2-40B4-BE49-F238E27FC236}">
                <a16:creationId xmlns:a16="http://schemas.microsoft.com/office/drawing/2014/main" id="{411A0259-BEF2-E04F-DD42-1C1A80D357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4917" y="2854501"/>
            <a:ext cx="804672" cy="804672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2-й кв.</a:t>
            </a:r>
          </a:p>
        </p:txBody>
      </p:sp>
      <p:sp>
        <p:nvSpPr>
          <p:cNvPr id="34" name="Текст 17">
            <a:extLst>
              <a:ext uri="{FF2B5EF4-FFF2-40B4-BE49-F238E27FC236}">
                <a16:creationId xmlns:a16="http://schemas.microsoft.com/office/drawing/2014/main" id="{44B6D202-4D05-9FD2-4B6F-3D8B92934EE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524917" y="3988708"/>
            <a:ext cx="804672" cy="804672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3-й кв.</a:t>
            </a:r>
          </a:p>
        </p:txBody>
      </p:sp>
      <p:sp>
        <p:nvSpPr>
          <p:cNvPr id="35" name="Текст 17">
            <a:extLst>
              <a:ext uri="{FF2B5EF4-FFF2-40B4-BE49-F238E27FC236}">
                <a16:creationId xmlns:a16="http://schemas.microsoft.com/office/drawing/2014/main" id="{1A4D00E5-D3FF-BC23-98FB-5B61AEFB323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524917" y="5122915"/>
            <a:ext cx="804672" cy="804672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0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 dirty="0"/>
              <a:t>4-й кв.</a:t>
            </a:r>
          </a:p>
        </p:txBody>
      </p:sp>
      <p:sp>
        <p:nvSpPr>
          <p:cNvPr id="54" name="Текст 48">
            <a:extLst>
              <a:ext uri="{FF2B5EF4-FFF2-40B4-BE49-F238E27FC236}">
                <a16:creationId xmlns:a16="http://schemas.microsoft.com/office/drawing/2014/main" id="{58782C77-F426-4586-AF09-D07E1E8737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7900" y="1776098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4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55" name="Текст 50">
            <a:extLst>
              <a:ext uri="{FF2B5EF4-FFF2-40B4-BE49-F238E27FC236}">
                <a16:creationId xmlns:a16="http://schemas.microsoft.com/office/drawing/2014/main" id="{E04DA729-6A59-4BC5-8955-DF4D12F125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97900" y="2111375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60" name="Текст 48">
            <a:extLst>
              <a:ext uri="{FF2B5EF4-FFF2-40B4-BE49-F238E27FC236}">
                <a16:creationId xmlns:a16="http://schemas.microsoft.com/office/drawing/2014/main" id="{82EA5B58-66CC-4197-BAC3-D0A39558DB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7900" y="2914739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5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1" name="Текст 50">
            <a:extLst>
              <a:ext uri="{FF2B5EF4-FFF2-40B4-BE49-F238E27FC236}">
                <a16:creationId xmlns:a16="http://schemas.microsoft.com/office/drawing/2014/main" id="{B76C47B4-A585-4CAC-933A-2E6D1938D1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97900" y="3254810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66" name="Текст 48">
            <a:extLst>
              <a:ext uri="{FF2B5EF4-FFF2-40B4-BE49-F238E27FC236}">
                <a16:creationId xmlns:a16="http://schemas.microsoft.com/office/drawing/2014/main" id="{D4D4EE7B-E029-47B3-BC18-D53E810711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7900" y="4057987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6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67" name="Текст 50">
            <a:extLst>
              <a:ext uri="{FF2B5EF4-FFF2-40B4-BE49-F238E27FC236}">
                <a16:creationId xmlns:a16="http://schemas.microsoft.com/office/drawing/2014/main" id="{C088BE45-14DC-4551-A5FC-93D0BA9918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97900" y="4392591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  <p:sp>
        <p:nvSpPr>
          <p:cNvPr id="72" name="Текст 48">
            <a:extLst>
              <a:ext uri="{FF2B5EF4-FFF2-40B4-BE49-F238E27FC236}">
                <a16:creationId xmlns:a16="http://schemas.microsoft.com/office/drawing/2014/main" id="{6F8B9E2C-BE06-4536-A348-4640A2DA1B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7900" y="5231920"/>
            <a:ext cx="2286000" cy="302186"/>
          </a:xfrm>
        </p:spPr>
        <p:txBody>
          <a:bodyPr rtlCol="0">
            <a:noAutofit/>
          </a:bodyPr>
          <a:lstStyle>
            <a:lvl1pPr marL="0" indent="0">
              <a:buNone/>
              <a:defRPr lang="ru-RU" sz="1800" b="1" cap="all" baseline="0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defRPr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8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 dirty="0"/>
              <a:t>добавить текст</a:t>
            </a:r>
          </a:p>
        </p:txBody>
      </p:sp>
      <p:sp>
        <p:nvSpPr>
          <p:cNvPr id="73" name="Текст 50">
            <a:extLst>
              <a:ext uri="{FF2B5EF4-FFF2-40B4-BE49-F238E27FC236}">
                <a16:creationId xmlns:a16="http://schemas.microsoft.com/office/drawing/2014/main" id="{B9A57CE7-FAE2-490F-A8F8-402B5F3A74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97900" y="5566524"/>
            <a:ext cx="2286000" cy="706438"/>
          </a:xfrm>
        </p:spPr>
        <p:txBody>
          <a:bodyPr wrap="square"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100">
                <a:solidFill>
                  <a:schemeClr val="tx1"/>
                </a:solidFill>
              </a:defRPr>
            </a:lvl1pPr>
            <a:lvl2pPr marL="457200" indent="0">
              <a:buNone/>
              <a:defRPr lang="ru-RU" sz="1100"/>
            </a:lvl2pPr>
            <a:lvl3pPr marL="914400" indent="0">
              <a:buNone/>
              <a:defRPr lang="ru-RU" sz="1100"/>
            </a:lvl3pPr>
            <a:lvl4pPr marL="1371600" indent="0">
              <a:buNone/>
              <a:defRPr lang="ru-RU" sz="1100"/>
            </a:lvl4pPr>
            <a:lvl5pPr marL="1828800" indent="0">
              <a:buNone/>
              <a:defRPr lang="ru-RU" sz="1100"/>
            </a:lvl5pPr>
          </a:lstStyle>
          <a:p>
            <a:pPr lvl="0" rt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12153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44">
          <p15:clr>
            <a:srgbClr val="FBAE40"/>
          </p15:clr>
        </p15:guide>
        <p15:guide id="2" pos="5112">
          <p15:clr>
            <a:srgbClr val="FBAE40"/>
          </p15:clr>
        </p15:guide>
        <p15:guide id="4" pos="5256">
          <p15:clr>
            <a:srgbClr val="5ACBF0"/>
          </p15:clr>
        </p15:guide>
        <p15:guide id="5" pos="4968">
          <p15:clr>
            <a:srgbClr val="5ACBF0"/>
          </p15:clr>
        </p15:guide>
        <p15:guide id="6" pos="2688">
          <p15:clr>
            <a:srgbClr val="5ACBF0"/>
          </p15:clr>
        </p15:guide>
        <p15:guide id="7" pos="2400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ru-RU" sz="2000"/>
            </a:lvl1pPr>
            <a:lvl2pPr>
              <a:lnSpc>
                <a:spcPct val="120000"/>
              </a:lnSpc>
              <a:defRPr lang="ru-RU" sz="1800"/>
            </a:lvl2pPr>
            <a:lvl3pPr>
              <a:lnSpc>
                <a:spcPct val="120000"/>
              </a:lnSpc>
              <a:defRPr lang="ru-RU" sz="1600"/>
            </a:lvl3pPr>
            <a:lvl4pPr>
              <a:lnSpc>
                <a:spcPct val="120000"/>
              </a:lnSpc>
              <a:defRPr lang="ru-RU" sz="1400"/>
            </a:lvl4pPr>
            <a:lvl5pPr>
              <a:lnSpc>
                <a:spcPct val="120000"/>
              </a:lnSpc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Щелкните значок, чтобы вставить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 dirty="0"/>
              <a:t>Щелкните значок, чтобы добавить фото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2000"/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600"/>
            </a:lvl3pPr>
            <a:lvl4pPr marL="1371600" indent="0">
              <a:buNone/>
              <a:defRPr lang="ru-RU" sz="1400"/>
            </a:lvl4pPr>
            <a:lvl5pPr marL="1828800" indent="0">
              <a:buNone/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лев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Щелкните значок, чтобы добавить фото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прав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Объект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 dirty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9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9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 smtClean="0"/>
              <a:t>Набор слайдов для презентации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9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  <p:sldLayoutId id="214748371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cap="all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24" y="1825625"/>
            <a:ext cx="11731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01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F5DBEE17-08EF-4C4A-BC0F-3EBC467F4D0A}" type="datetime1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17.11.2024</a:t>
            </a:fld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9280" y="6356350"/>
            <a:ext cx="5933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F4DE3823-CC86-4AC6-95C0-DC3ECA80FD88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8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ts val="1000"/>
        </a:spcBef>
        <a:buNone/>
        <a:defRPr lang="ru-RU" sz="3600" b="1" kern="1200" cap="all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07/relationships/hdphoto" Target="../media/hdphoto2.wdp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0" y="2782558"/>
            <a:ext cx="6608242" cy="320040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b="1" dirty="0" err="1" smtClean="0"/>
              <a:t>Хакатон</a:t>
            </a:r>
            <a:r>
              <a:rPr lang="ru-RU" b="1" dirty="0" smtClean="0"/>
              <a:t> </a:t>
            </a:r>
            <a:r>
              <a:rPr lang="en-US" b="1" dirty="0" err="1" smtClean="0"/>
              <a:t>mindbox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sz="3200" b="1" dirty="0"/>
              <a:t>Направление Пуши и </a:t>
            </a:r>
            <a:r>
              <a:rPr lang="ru-RU" sz="3200" b="1" dirty="0" err="1"/>
              <a:t>In-App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2000" b="1" dirty="0" err="1" smtClean="0"/>
              <a:t>Геотаргетированные</a:t>
            </a:r>
            <a:r>
              <a:rPr lang="ru-RU" sz="2000" b="1" dirty="0" smtClean="0"/>
              <a:t> </a:t>
            </a:r>
            <a:r>
              <a:rPr lang="ru-RU" sz="2000" b="1" dirty="0"/>
              <a:t>пуши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28" y="335280"/>
            <a:ext cx="10439401" cy="1617017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600" b="1" dirty="0" smtClean="0"/>
              <a:t>Концепция решения</a:t>
            </a:r>
            <a:endParaRPr lang="ru-RU" sz="3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98728" y="1686193"/>
            <a:ext cx="80467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</a:pPr>
            <a:r>
              <a:rPr lang="ru-RU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Разработка системы доставки пуш-уведомлений на основе геолокации </a:t>
            </a:r>
          </a:p>
          <a:p>
            <a:pPr lvl="0">
              <a:spcAft>
                <a:spcPts val="1200"/>
              </a:spcAft>
            </a:pPr>
            <a:r>
              <a:rPr lang="ru-RU" b="1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Программное обеспечение </a:t>
            </a:r>
            <a:r>
              <a:rPr lang="en-US" b="1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GeoApp</a:t>
            </a:r>
            <a:r>
              <a:rPr lang="ru-RU" b="1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ru-RU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– плагин, используемый для встраивания в готовые приложения клиентов </a:t>
            </a:r>
          </a:p>
          <a:p>
            <a:pPr lvl="0">
              <a:spcAft>
                <a:spcPts val="1200"/>
              </a:spcAft>
            </a:pPr>
            <a:r>
              <a:rPr lang="ru-RU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В </a:t>
            </a:r>
            <a:r>
              <a:rPr lang="ru-RU" noProof="1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базе данных хранится информация о компаниях и пользователях: название, местонахождение, сообщение для клиента, радиус и информация о пользователях приложений. Если пользователь находится в определённом радиусе от компаний из БД, </a:t>
            </a:r>
            <a:r>
              <a:rPr lang="ru-RU" noProof="1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ему </a:t>
            </a:r>
            <a:r>
              <a:rPr lang="ru-RU" noProof="1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приходит пуш от компании о предложении посещения, текст сообщения – из базы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48591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40" y="236220"/>
            <a:ext cx="7650480" cy="1646555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b="1" dirty="0" smtClean="0"/>
              <a:t>Технические детали реализации</a:t>
            </a:r>
            <a:endParaRPr lang="ru-RU" b="1" dirty="0"/>
          </a:p>
        </p:txBody>
      </p:sp>
      <p:sp>
        <p:nvSpPr>
          <p:cNvPr id="2" name="Объект 1"/>
          <p:cNvSpPr>
            <a:spLocks noGrp="1"/>
          </p:cNvSpPr>
          <p:nvPr>
            <p:ph sz="quarter" idx="10"/>
          </p:nvPr>
        </p:nvSpPr>
        <p:spPr>
          <a:xfrm>
            <a:off x="662940" y="1424940"/>
            <a:ext cx="9082639" cy="453505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 err="1"/>
              <a:t>GeoApp</a:t>
            </a:r>
            <a:r>
              <a:rPr lang="en-US" sz="1600" dirty="0"/>
              <a:t> — </a:t>
            </a:r>
            <a:r>
              <a:rPr lang="ru-RU" sz="1600" dirty="0"/>
              <a:t>это плагин для мобильного приложения на основе </a:t>
            </a:r>
            <a:r>
              <a:rPr lang="en-US" sz="1600" b="1" dirty="0"/>
              <a:t>Python</a:t>
            </a:r>
            <a:r>
              <a:rPr lang="en-US" sz="1600" dirty="0"/>
              <a:t>, </a:t>
            </a:r>
            <a:r>
              <a:rPr lang="ru-RU" sz="1600" dirty="0" smtClean="0"/>
              <a:t>созданный </a:t>
            </a:r>
            <a:r>
              <a:rPr lang="ru-RU" sz="1600" dirty="0"/>
              <a:t>с использованием </a:t>
            </a:r>
            <a:r>
              <a:rPr lang="en-US" sz="1600" b="1" dirty="0" err="1" smtClean="0"/>
              <a:t>Kivy</a:t>
            </a:r>
            <a:r>
              <a:rPr lang="ru-RU" sz="1600" dirty="0" smtClean="0"/>
              <a:t>. Он </a:t>
            </a:r>
            <a:r>
              <a:rPr lang="ru-RU" sz="1600" dirty="0"/>
              <a:t>отслеживает </a:t>
            </a:r>
            <a:r>
              <a:rPr lang="ru-RU" sz="1600" dirty="0" err="1"/>
              <a:t>геолокацию</a:t>
            </a:r>
            <a:r>
              <a:rPr lang="ru-RU" sz="1600" dirty="0"/>
              <a:t> пользователя с помощью </a:t>
            </a:r>
            <a:r>
              <a:rPr lang="en-US" sz="1600" b="1" dirty="0"/>
              <a:t>GPS</a:t>
            </a:r>
            <a:r>
              <a:rPr lang="en-US" sz="1600" dirty="0"/>
              <a:t> </a:t>
            </a:r>
            <a:r>
              <a:rPr lang="ru-RU" sz="1600" dirty="0"/>
              <a:t>и предоставляет информацию о близлежащих компаниях на основе их координат. Приложение отображает уведомление, если в радиусе 1 км найдена какая-либо компания, показывая сведения о компании и </a:t>
            </a:r>
            <a:r>
              <a:rPr lang="ru-RU" sz="1600" dirty="0" smtClean="0"/>
              <a:t>изображение. </a:t>
            </a:r>
            <a:r>
              <a:rPr lang="ru-RU" sz="1600" dirty="0"/>
              <a:t>Логика на стороне сервера обрабатывается </a:t>
            </a:r>
            <a:r>
              <a:rPr lang="en-US" sz="1600" dirty="0"/>
              <a:t>API </a:t>
            </a:r>
            <a:r>
              <a:rPr lang="ru-RU" sz="1600" dirty="0"/>
              <a:t>на основе </a:t>
            </a:r>
            <a:r>
              <a:rPr lang="en-US" sz="1600" b="1" dirty="0"/>
              <a:t>Flask</a:t>
            </a:r>
            <a:r>
              <a:rPr lang="en-US" sz="1600" dirty="0"/>
              <a:t>, </a:t>
            </a:r>
            <a:r>
              <a:rPr lang="ru-RU" sz="1600" dirty="0"/>
              <a:t>который взаимодействует с базой данных </a:t>
            </a:r>
            <a:r>
              <a:rPr lang="en-US" sz="1600" b="1" dirty="0"/>
              <a:t>MySQL</a:t>
            </a:r>
            <a:r>
              <a:rPr lang="en-US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dirty="0"/>
              <a:t>П</a:t>
            </a:r>
            <a:r>
              <a:rPr lang="ru-RU" sz="1600" dirty="0" smtClean="0"/>
              <a:t>риложение </a:t>
            </a:r>
            <a:r>
              <a:rPr lang="ru-RU" sz="1600" dirty="0"/>
              <a:t>может отслеживать местоположение пользователя с помощью </a:t>
            </a:r>
            <a:r>
              <a:rPr lang="en-US" sz="1600" dirty="0"/>
              <a:t>GPS </a:t>
            </a:r>
            <a:r>
              <a:rPr lang="ru-RU" sz="1600" dirty="0"/>
              <a:t>устройства или эмулированных данных.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dirty="0"/>
              <a:t>Уведомления о компаниях поблизости: отправляет уведомление с информацией о компаниях поблизости в радиусе 1 км.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dirty="0" smtClean="0"/>
              <a:t>Навигация </a:t>
            </a:r>
            <a:r>
              <a:rPr lang="ru-RU" sz="1600" dirty="0"/>
              <a:t>по ссылкам: позволяет пользователям переходить на веб-сайт компании с помощью кнопки.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dirty="0"/>
              <a:t>Сервер </a:t>
            </a:r>
            <a:r>
              <a:rPr lang="en-US" sz="1600" dirty="0"/>
              <a:t>Flask: </a:t>
            </a:r>
            <a:r>
              <a:rPr lang="ru-RU" sz="1600" dirty="0"/>
              <a:t>сервер извлекает данные из базы данных </a:t>
            </a:r>
            <a:r>
              <a:rPr lang="en-US" sz="1600" dirty="0"/>
              <a:t>MySQL </a:t>
            </a:r>
            <a:r>
              <a:rPr lang="ru-RU" sz="1600" dirty="0"/>
              <a:t>и возвращает соответствующие компании на основе местоположения пользователя</a:t>
            </a:r>
            <a:r>
              <a:rPr lang="ru-RU" sz="1600" dirty="0" smtClean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_2024-11-17_23-18-30-85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50"/>
                </p14:media>
              </p:ext>
            </p:extLst>
          </p:nvPr>
        </p:nvPicPr>
        <p:blipFill rotWithShape="1">
          <a:blip r:embed="rId5"/>
          <a:srcRect t="2715"/>
          <a:stretch>
            <a:fillRect/>
          </a:stretch>
        </p:blipFill>
        <p:spPr>
          <a:xfrm>
            <a:off x="445168" y="417094"/>
            <a:ext cx="11301663" cy="59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13360"/>
            <a:ext cx="10439401" cy="16170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 smtClean="0"/>
              <a:t>Конкурентный анализ</a:t>
            </a:r>
            <a:endParaRPr lang="ru-RU" b="1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436247"/>
              </p:ext>
            </p:extLst>
          </p:nvPr>
        </p:nvGraphicFramePr>
        <p:xfrm>
          <a:off x="731520" y="1609399"/>
          <a:ext cx="9898380" cy="4138153"/>
        </p:xfrm>
        <a:graphic>
          <a:graphicData uri="http://schemas.openxmlformats.org/drawingml/2006/table">
            <a:tbl>
              <a:tblPr/>
              <a:tblGrid>
                <a:gridCol w="4079978">
                  <a:extLst>
                    <a:ext uri="{9D8B030D-6E8A-4147-A177-3AD203B41FA5}">
                      <a16:colId xmlns:a16="http://schemas.microsoft.com/office/drawing/2014/main" val="913671406"/>
                    </a:ext>
                  </a:extLst>
                </a:gridCol>
                <a:gridCol w="1383644">
                  <a:extLst>
                    <a:ext uri="{9D8B030D-6E8A-4147-A177-3AD203B41FA5}">
                      <a16:colId xmlns:a16="http://schemas.microsoft.com/office/drawing/2014/main" val="453095294"/>
                    </a:ext>
                  </a:extLst>
                </a:gridCol>
                <a:gridCol w="1383644">
                  <a:extLst>
                    <a:ext uri="{9D8B030D-6E8A-4147-A177-3AD203B41FA5}">
                      <a16:colId xmlns:a16="http://schemas.microsoft.com/office/drawing/2014/main" val="1783268654"/>
                    </a:ext>
                  </a:extLst>
                </a:gridCol>
                <a:gridCol w="3051114">
                  <a:extLst>
                    <a:ext uri="{9D8B030D-6E8A-4147-A177-3AD203B41FA5}">
                      <a16:colId xmlns:a16="http://schemas.microsoft.com/office/drawing/2014/main" val="2988616363"/>
                    </a:ext>
                  </a:extLst>
                </a:gridCol>
              </a:tblGrid>
              <a:tr h="5863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Критерий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Наше</a:t>
                      </a:r>
                      <a:r>
                        <a:rPr lang="ru-RU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решение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macomo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Osmicards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146157"/>
                  </a:ext>
                </a:extLst>
              </a:tr>
              <a:tr h="323928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Интеграция с CRM и ERP системами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92430"/>
                  </a:ext>
                </a:extLst>
              </a:tr>
              <a:tr h="323928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Интеграция в продукт клиента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521673"/>
                  </a:ext>
                </a:extLst>
              </a:tr>
              <a:tr h="323928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Единоразовый</a:t>
                      </a: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платеж за продукт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460992"/>
                  </a:ext>
                </a:extLst>
              </a:tr>
              <a:tr h="58630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Стоимость за год использования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250к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450к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Нет информации в общем доступе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622821"/>
                  </a:ext>
                </a:extLst>
              </a:tr>
              <a:tr h="323928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Использование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GPS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020220"/>
                  </a:ext>
                </a:extLst>
              </a:tr>
              <a:tr h="58630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Дальность действия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Любой радиус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Любой радиус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До 300 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404313"/>
                  </a:ext>
                </a:extLst>
              </a:tr>
              <a:tr h="58630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Минимально </a:t>
                      </a:r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возможный </a:t>
                      </a: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установленный радиус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50 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300 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100 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92550"/>
                  </a:ext>
                </a:extLst>
              </a:tr>
              <a:tr h="472274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Возможность менять выбранный радиус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F7311"/>
                          </a:solidFill>
                          <a:effectLst/>
                          <a:latin typeface="Century Gothic" panose="020B0502020202020204" pitchFamily="34" charset="0"/>
                        </a:rPr>
                        <a:t>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902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94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1" y="0"/>
            <a:ext cx="10439401" cy="1617017"/>
          </a:xfrm>
        </p:spPr>
        <p:txBody>
          <a:bodyPr/>
          <a:lstStyle/>
          <a:p>
            <a:pPr algn="ctr"/>
            <a:r>
              <a:rPr lang="ru-RU" b="1" dirty="0" smtClean="0"/>
              <a:t>Финансовый анализ</a:t>
            </a:r>
            <a:endParaRPr lang="ru-RU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37394"/>
              </p:ext>
            </p:extLst>
          </p:nvPr>
        </p:nvGraphicFramePr>
        <p:xfrm>
          <a:off x="6328611" y="1441387"/>
          <a:ext cx="4242803" cy="2007680"/>
        </p:xfrm>
        <a:graphic>
          <a:graphicData uri="http://schemas.openxmlformats.org/drawingml/2006/table">
            <a:tbl>
              <a:tblPr/>
              <a:tblGrid>
                <a:gridCol w="4242803">
                  <a:extLst>
                    <a:ext uri="{9D8B030D-6E8A-4147-A177-3AD203B41FA5}">
                      <a16:colId xmlns:a16="http://schemas.microsoft.com/office/drawing/2014/main" val="236066447"/>
                    </a:ext>
                  </a:extLst>
                </a:gridCol>
              </a:tblGrid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Затраты (</a:t>
                      </a:r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тыс. </a:t>
                      </a: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рублей)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247101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Заработная </a:t>
                      </a: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плата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: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991805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программист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x2 (300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340493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тестировщик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(100к)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39409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аналитик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(100к)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957426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администратор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(70к)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05575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менеджер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по продажам (70к)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063997"/>
                  </a:ext>
                </a:extLst>
              </a:tr>
              <a:tr h="2509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маркетолог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(70к)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203956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39815"/>
              </p:ext>
            </p:extLst>
          </p:nvPr>
        </p:nvGraphicFramePr>
        <p:xfrm>
          <a:off x="6328611" y="3449068"/>
          <a:ext cx="4242803" cy="1464187"/>
        </p:xfrm>
        <a:graphic>
          <a:graphicData uri="http://schemas.openxmlformats.org/drawingml/2006/table">
            <a:tbl>
              <a:tblPr/>
              <a:tblGrid>
                <a:gridCol w="2132546">
                  <a:extLst>
                    <a:ext uri="{9D8B030D-6E8A-4147-A177-3AD203B41FA5}">
                      <a16:colId xmlns:a16="http://schemas.microsoft.com/office/drawing/2014/main" val="3783948176"/>
                    </a:ext>
                  </a:extLst>
                </a:gridCol>
                <a:gridCol w="2110257">
                  <a:extLst>
                    <a:ext uri="{9D8B030D-6E8A-4147-A177-3AD203B41FA5}">
                      <a16:colId xmlns:a16="http://schemas.microsoft.com/office/drawing/2014/main" val="804478022"/>
                    </a:ext>
                  </a:extLst>
                </a:gridCol>
              </a:tblGrid>
              <a:tr h="24755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Доходы (тыс.</a:t>
                      </a:r>
                      <a:r>
                        <a:rPr lang="ru-RU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рублей)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364456"/>
                  </a:ext>
                </a:extLst>
              </a:tr>
              <a:tr h="24755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Тарифы 1 продажи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621916"/>
                  </a:ext>
                </a:extLst>
              </a:tr>
              <a:tr h="24755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Продажа софта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100к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44672"/>
                  </a:ext>
                </a:extLst>
              </a:tr>
              <a:tr h="72151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Продажа софта с поддержкой и 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установкой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200-250к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807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087919"/>
              </p:ext>
            </p:extLst>
          </p:nvPr>
        </p:nvGraphicFramePr>
        <p:xfrm>
          <a:off x="1315453" y="1451870"/>
          <a:ext cx="4563979" cy="3461385"/>
        </p:xfrm>
        <a:graphic>
          <a:graphicData uri="http://schemas.openxmlformats.org/drawingml/2006/table">
            <a:tbl>
              <a:tblPr/>
              <a:tblGrid>
                <a:gridCol w="4563979">
                  <a:extLst>
                    <a:ext uri="{9D8B030D-6E8A-4147-A177-3AD203B41FA5}">
                      <a16:colId xmlns:a16="http://schemas.microsoft.com/office/drawing/2014/main" val="2358925822"/>
                    </a:ext>
                  </a:extLst>
                </a:gridCol>
              </a:tblGrid>
              <a:tr h="20229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Общая информация: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404119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Тип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монетизации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Pay per Install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397603"/>
                  </a:ext>
                </a:extLst>
              </a:tr>
              <a:tr h="80117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Сегмент: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B2B, средние </a:t>
                      </a:r>
                      <a:r>
                        <a:rPr lang="ru-RU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оффлайн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-компании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, которые используют мобильные приложения: сети общепита, ритейл, сфера услуг (парикмахерские, салоны красоты 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и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т.д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.)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685135"/>
                  </a:ext>
                </a:extLst>
              </a:tr>
              <a:tr h="1001463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Способ: 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те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компании, которые покупают наше решение, лицензию на софт, получают доступ к библиотеке и разрешению ее встраивать в свои приложения, а также поддержку от наших специалистов для 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установки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и настройки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06887"/>
                  </a:ext>
                </a:extLst>
              </a:tr>
              <a:tr h="1001463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Позиционирование</a:t>
                      </a:r>
                      <a:r>
                        <a:rPr lang="ru-RU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на рынке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: 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м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ы займем средний и низкий ценовой сегмент. Удержим среднее качество продукта, простоту встраивания. Предложим бесплатную поддержку и гарантии на несколько месяцев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34253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507275"/>
              </p:ext>
            </p:extLst>
          </p:nvPr>
        </p:nvGraphicFramePr>
        <p:xfrm>
          <a:off x="1315453" y="5249021"/>
          <a:ext cx="9255961" cy="668655"/>
        </p:xfrm>
        <a:graphic>
          <a:graphicData uri="http://schemas.openxmlformats.org/drawingml/2006/table">
            <a:tbl>
              <a:tblPr/>
              <a:tblGrid>
                <a:gridCol w="4788568">
                  <a:extLst>
                    <a:ext uri="{9D8B030D-6E8A-4147-A177-3AD203B41FA5}">
                      <a16:colId xmlns:a16="http://schemas.microsoft.com/office/drawing/2014/main" val="1181616522"/>
                    </a:ext>
                  </a:extLst>
                </a:gridCol>
                <a:gridCol w="4467393">
                  <a:extLst>
                    <a:ext uri="{9D8B030D-6E8A-4147-A177-3AD203B41FA5}">
                      <a16:colId xmlns:a16="http://schemas.microsoft.com/office/drawing/2014/main" val="3505912920"/>
                    </a:ext>
                  </a:extLst>
                </a:gridCol>
              </a:tblGrid>
              <a:tr h="211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NPV(</a:t>
                      </a:r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тыс. руб)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5852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78591"/>
                  </a:ext>
                </a:extLst>
              </a:tr>
              <a:tr h="211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ROI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457%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085320"/>
                  </a:ext>
                </a:extLst>
              </a:tr>
              <a:tr h="21198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Точка безубыточности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 мес. с начала разработки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95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8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Текст 24">
            <a:extLst>
              <a:ext uri="{FF2B5EF4-FFF2-40B4-BE49-F238E27FC236}">
                <a16:creationId xmlns:a16="http://schemas.microsoft.com/office/drawing/2014/main" id="{90DF322C-267D-5D46-B58E-CB1ED9E48F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0387" y="3396672"/>
            <a:ext cx="3374937" cy="203148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1600" u="sng" dirty="0" smtClean="0"/>
              <a:t>Менеджер</a:t>
            </a:r>
            <a:endParaRPr lang="ru-RU" sz="1600" u="sng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CA1D3-A985-CA4B-8A99-352E9BB6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96" y="246085"/>
            <a:ext cx="10001208" cy="121674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4000" b="1" dirty="0" smtClean="0"/>
              <a:t>Наша</a:t>
            </a:r>
            <a:br>
              <a:rPr lang="ru-RU" sz="4000" b="1" dirty="0" smtClean="0"/>
            </a:br>
            <a:r>
              <a:rPr lang="ru-RU" sz="4000" b="1" dirty="0" smtClean="0"/>
              <a:t>Команда</a:t>
            </a:r>
            <a:endParaRPr lang="ru-RU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7F759F-91BC-4283-9D05-3C83AFC4D38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6694" b="16694"/>
          <a:stretch>
            <a:fillRect/>
          </a:stretch>
        </p:blipFill>
        <p:spPr>
          <a:xfrm>
            <a:off x="977315" y="1122411"/>
            <a:ext cx="1901084" cy="1902496"/>
          </a:xfrm>
        </p:spPr>
      </p:pic>
      <p:sp>
        <p:nvSpPr>
          <p:cNvPr id="28" name="Текст 27">
            <a:extLst>
              <a:ext uri="{FF2B5EF4-FFF2-40B4-BE49-F238E27FC236}">
                <a16:creationId xmlns:a16="http://schemas.microsoft.com/office/drawing/2014/main" id="{0CD018E0-22F1-7E4F-89FF-1DB07D3FE8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62512" y="3396672"/>
            <a:ext cx="3670094" cy="2335450"/>
          </a:xfrm>
        </p:spPr>
        <p:txBody>
          <a:bodyPr>
            <a:normAutofit/>
          </a:bodyPr>
          <a:lstStyle/>
          <a:p>
            <a:pPr algn="ctr"/>
            <a:r>
              <a:rPr lang="ru-RU" sz="1600" u="sng" dirty="0" smtClean="0"/>
              <a:t>Бизнес-аналитик</a:t>
            </a:r>
          </a:p>
          <a:p>
            <a:pPr algn="ctr"/>
            <a:endParaRPr lang="ru-RU" sz="1600" u="sng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8662CAD4-AE6A-E14B-A88F-B1C3D23B24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4944" y="3139209"/>
            <a:ext cx="2505825" cy="266007"/>
          </a:xfrm>
        </p:spPr>
        <p:txBody>
          <a:bodyPr/>
          <a:lstStyle/>
          <a:p>
            <a:pPr algn="ctr"/>
            <a:r>
              <a:rPr lang="ru-RU" dirty="0"/>
              <a:t>Кондратьева Полина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9F12BE12-15DF-9542-A4B6-BC4836F7D6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4647" y="3103726"/>
            <a:ext cx="2505825" cy="266007"/>
          </a:xfrm>
        </p:spPr>
        <p:txBody>
          <a:bodyPr/>
          <a:lstStyle/>
          <a:p>
            <a:pPr algn="ctr"/>
            <a:r>
              <a:rPr lang="ru-RU" dirty="0" err="1" smtClean="0"/>
              <a:t>Лактина</a:t>
            </a:r>
            <a:r>
              <a:rPr lang="ru-RU" dirty="0" smtClean="0"/>
              <a:t> Дарья</a:t>
            </a:r>
            <a:endParaRPr lang="ru-RU" dirty="0"/>
          </a:p>
        </p:txBody>
      </p:sp>
      <p:pic>
        <p:nvPicPr>
          <p:cNvPr id="1026" name="Picture 2" descr="Лактина Д.С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528" y="976820"/>
            <a:ext cx="1536065" cy="20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453" y="4019218"/>
            <a:ext cx="1902635" cy="190263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878399" y="5953685"/>
            <a:ext cx="214674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700" b="1" dirty="0" smtClean="0">
                <a:latin typeface="Century Gothic" panose="020B0502020202020204" pitchFamily="34" charset="0"/>
              </a:rPr>
              <a:t>Журавлев Никита</a:t>
            </a:r>
            <a:endParaRPr lang="ru-RU" sz="1700" b="1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695657" y="6298511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u="sng" dirty="0" smtClean="0">
                <a:latin typeface="Century Gothic" panose="020B0502020202020204" pitchFamily="34" charset="0"/>
              </a:rPr>
              <a:t>Финансовый аналитик</a:t>
            </a:r>
            <a:endParaRPr lang="ru-RU" sz="1600" u="sng" dirty="0">
              <a:latin typeface="Century Gothic" panose="020B0502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7194"/>
          <a:stretch/>
        </p:blipFill>
        <p:spPr>
          <a:xfrm>
            <a:off x="7323839" y="3987525"/>
            <a:ext cx="1588920" cy="196616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907070" y="5953685"/>
            <a:ext cx="242245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700" b="1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Чаруковский</a:t>
            </a:r>
            <a:r>
              <a:rPr lang="ru-RU" sz="17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Артем</a:t>
            </a:r>
            <a:endParaRPr lang="ru-RU" sz="17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19092" y="6298511"/>
            <a:ext cx="2398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600" u="sng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Системный аналитик</a:t>
            </a:r>
            <a:endParaRPr lang="ru-RU" sz="1600" u="sng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217342" y="3405216"/>
            <a:ext cx="1773242" cy="327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622" lvl="0" algn="ctr">
              <a:lnSpc>
                <a:spcPct val="90000"/>
              </a:lnSpc>
              <a:spcBef>
                <a:spcPts val="1000"/>
              </a:spcBef>
            </a:pPr>
            <a:r>
              <a:rPr lang="ru-RU" sz="1697" b="1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Калинкин Егор</a:t>
            </a:r>
            <a:endParaRPr lang="ru-RU" sz="1697" b="1" dirty="0">
              <a:solidFill>
                <a:prstClr val="black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348039" y="3648971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622" lvl="0" algn="ctr">
              <a:spcBef>
                <a:spcPts val="1000"/>
              </a:spcBef>
            </a:pPr>
            <a:r>
              <a:rPr lang="ru-RU" sz="1600" u="sng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Разработчик</a:t>
            </a:r>
            <a:endParaRPr lang="ru-RU" sz="1600" u="sng" dirty="0">
              <a:solidFill>
                <a:prstClr val="black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5609" y="1463047"/>
            <a:ext cx="1956709" cy="19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620" y="1178388"/>
            <a:ext cx="6169612" cy="64008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600" b="1" dirty="0" smtClean="0"/>
              <a:t>Ссылка на </a:t>
            </a:r>
            <a:r>
              <a:rPr lang="en-US" sz="3600" b="1" dirty="0" err="1" smtClean="0"/>
              <a:t>githUb</a:t>
            </a:r>
            <a:endParaRPr lang="ru-RU" sz="3600" b="1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620" y="1874391"/>
            <a:ext cx="6169612" cy="4841068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1800" dirty="0" smtClean="0"/>
              <a:t>На нашем </a:t>
            </a:r>
            <a:r>
              <a:rPr lang="ru-RU" sz="1800" dirty="0" err="1" smtClean="0"/>
              <a:t>гитхабе</a:t>
            </a:r>
            <a:r>
              <a:rPr lang="ru-RU" sz="1800" dirty="0" smtClean="0"/>
              <a:t> расположен код </a:t>
            </a:r>
            <a:r>
              <a:rPr lang="en-US" sz="1800" dirty="0" smtClean="0"/>
              <a:t>MVP</a:t>
            </a:r>
            <a:r>
              <a:rPr lang="ru-RU" sz="1800" dirty="0" smtClean="0"/>
              <a:t>, техническое задание и более подробные финансовые расчеты. Предлагаем вам ознакомиться с ними </a:t>
            </a:r>
            <a:r>
              <a:rPr lang="ru-RU" sz="1800" dirty="0" smtClean="0">
                <a:sym typeface="Wingdings" panose="05000000000000000000" pitchFamily="2" charset="2"/>
              </a:rPr>
              <a:t></a:t>
            </a:r>
          </a:p>
          <a:p>
            <a:endParaRPr lang="ru-RU" sz="1800" dirty="0" smtClean="0">
              <a:solidFill>
                <a:schemeClr val="accent1">
                  <a:lumMod val="9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1800" u="sng" dirty="0">
                <a:solidFill>
                  <a:schemeClr val="accent1">
                    <a:lumMod val="90000"/>
                  </a:schemeClr>
                </a:solidFill>
              </a:rPr>
              <a:t>https://</a:t>
            </a:r>
            <a:r>
              <a:rPr lang="en-US" sz="1800" u="sng" dirty="0" smtClean="0">
                <a:solidFill>
                  <a:schemeClr val="accent1">
                    <a:lumMod val="90000"/>
                  </a:schemeClr>
                </a:solidFill>
              </a:rPr>
              <a:t>github.com/AmsterdaM1505/hackathon</a:t>
            </a:r>
            <a:endParaRPr lang="ru-RU" sz="1800" u="sng" dirty="0" smtClean="0">
              <a:solidFill>
                <a:schemeClr val="accent1">
                  <a:lumMod val="90000"/>
                </a:schemeClr>
              </a:solidFill>
            </a:endParaRPr>
          </a:p>
          <a:p>
            <a:endParaRPr lang="ru-RU" sz="1800" u="sng" dirty="0"/>
          </a:p>
          <a:p>
            <a:r>
              <a:rPr lang="ru-RU" sz="2400" b="1" dirty="0" smtClean="0"/>
              <a:t>Спасибо за внимание!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ользовательская">
  <a:themeElements>
    <a:clrScheme name="Другая 2">
      <a:dk1>
        <a:sysClr val="windowText" lastClr="000000"/>
      </a:dk1>
      <a:lt1>
        <a:sysClr val="window" lastClr="FFFFFF"/>
      </a:lt1>
      <a:dk2>
        <a:srgbClr val="373545"/>
      </a:dk2>
      <a:lt2>
        <a:srgbClr val="EEE6F3"/>
      </a:lt2>
      <a:accent1>
        <a:srgbClr val="EBE1F1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Другая 1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Пользовательский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Calibri Light"/>
        <a:ea typeface=""/>
        <a:cs typeface="Calibri Light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product roadmap timeline_Win32_SL_v3" id="{061EDF52-E0A6-4B09-AC91-99376BDEAEBE}" vid="{EB6D99AA-2953-4511-BF11-744F79C18307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4933</TotalTime>
  <Words>516</Words>
  <Application>Microsoft Office PowerPoint</Application>
  <PresentationFormat>Широкоэкранный</PresentationFormat>
  <Paragraphs>98</Paragraphs>
  <Slides>8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Wingdings</vt:lpstr>
      <vt:lpstr>Пользовательская</vt:lpstr>
      <vt:lpstr>Пользовательский</vt:lpstr>
      <vt:lpstr>Хакатон mindbox Направление Пуши и In-App Геотаргетированные пуши</vt:lpstr>
      <vt:lpstr>Концепция решения</vt:lpstr>
      <vt:lpstr>Технические детали реализации</vt:lpstr>
      <vt:lpstr>Презентация PowerPoint</vt:lpstr>
      <vt:lpstr>Конкурентный анализ</vt:lpstr>
      <vt:lpstr>Финансовый анализ</vt:lpstr>
      <vt:lpstr>Наша Команда</vt:lpstr>
      <vt:lpstr>Ссылка на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RAF &lt;/&gt; CONSOLE STUDIO Онлайн-Школа мобильной разработки с применением ИИ в процессе обучения</dc:title>
  <dc:creator>Apollinaris</dc:creator>
  <cp:lastModifiedBy>Вислоушка</cp:lastModifiedBy>
  <cp:revision>89</cp:revision>
  <dcterms:created xsi:type="dcterms:W3CDTF">2024-01-04T07:32:45Z</dcterms:created>
  <dcterms:modified xsi:type="dcterms:W3CDTF">2024-11-17T20:24:54Z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